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21" r:id="rId3"/>
    <p:sldId id="258" r:id="rId4"/>
    <p:sldId id="259" r:id="rId5"/>
    <p:sldId id="260" r:id="rId6"/>
    <p:sldId id="261" r:id="rId7"/>
    <p:sldId id="262" r:id="rId8"/>
    <p:sldId id="270" r:id="rId9"/>
    <p:sldId id="319" r:id="rId10"/>
    <p:sldId id="264" r:id="rId11"/>
    <p:sldId id="320" r:id="rId12"/>
    <p:sldId id="275" r:id="rId13"/>
    <p:sldId id="316" r:id="rId14"/>
    <p:sldId id="263" r:id="rId15"/>
    <p:sldId id="274" r:id="rId16"/>
    <p:sldId id="265" r:id="rId17"/>
    <p:sldId id="266" r:id="rId18"/>
    <p:sldId id="315" r:id="rId19"/>
    <p:sldId id="269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A037A-B89A-3A90-1B4E-A2E698138DFB}" v="1" dt="2025-07-11T22:09:20.757"/>
    <p1510:client id="{ABBE2052-E1BB-8C4F-9955-3F8208978ADC}" v="1188" dt="2025-07-10T02:43:12.83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2ADFD-594A-4139-9046-9C95A1C4E9F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EB1310-7E93-4ACE-8487-8DF2EB8F5E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Successfully implemented star schema for commodities trading data</a:t>
          </a:r>
          <a:endParaRPr lang="en-US" b="1"/>
        </a:p>
      </dgm:t>
    </dgm:pt>
    <dgm:pt modelId="{86370BA2-C304-440D-8F5C-AE8ABBDCAE3B}" type="parTrans" cxnId="{5EA0AEAE-86AB-4128-8016-707716D63B82}">
      <dgm:prSet/>
      <dgm:spPr/>
      <dgm:t>
        <a:bodyPr/>
        <a:lstStyle/>
        <a:p>
          <a:endParaRPr lang="en-US"/>
        </a:p>
      </dgm:t>
    </dgm:pt>
    <dgm:pt modelId="{947089EE-02E6-431D-B90C-C518E04E45A0}" type="sibTrans" cxnId="{5EA0AEAE-86AB-4128-8016-707716D63B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A71CE2-5A91-4F08-8E71-89C930FF89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Established automated ETL pipelines for real-time data processing</a:t>
          </a:r>
        </a:p>
      </dgm:t>
    </dgm:pt>
    <dgm:pt modelId="{6544A47A-7FF4-434D-9391-DF43117CA7D4}" type="parTrans" cxnId="{7BB96037-4BD1-4731-97EA-BE57E6A36AB5}">
      <dgm:prSet/>
      <dgm:spPr/>
      <dgm:t>
        <a:bodyPr/>
        <a:lstStyle/>
        <a:p>
          <a:endParaRPr lang="en-US"/>
        </a:p>
      </dgm:t>
    </dgm:pt>
    <dgm:pt modelId="{7D8BF47F-E165-4336-B887-EE4A879F20B9}" type="sibTrans" cxnId="{7BB96037-4BD1-4731-97EA-BE57E6A36A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0116AF-EF3E-4891-BA4B-1D29FD3476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comprehensive dashboards for market analysis</a:t>
          </a:r>
        </a:p>
      </dgm:t>
    </dgm:pt>
    <dgm:pt modelId="{466DF9BD-384D-4F0B-A89D-78D28D0638AB}" type="parTrans" cxnId="{492F3952-AE67-4AA1-9196-E1E9206DFE7B}">
      <dgm:prSet/>
      <dgm:spPr/>
      <dgm:t>
        <a:bodyPr/>
        <a:lstStyle/>
        <a:p>
          <a:endParaRPr lang="en-US"/>
        </a:p>
      </dgm:t>
    </dgm:pt>
    <dgm:pt modelId="{CCD90360-215C-4F8B-A9EF-625F676C3DA0}" type="sibTrans" cxnId="{492F3952-AE67-4AA1-9196-E1E9206DFE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6488C4-58E5-4B79-9F89-D35471F402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Identified top-performing commodities by trading volume</a:t>
          </a:r>
        </a:p>
      </dgm:t>
    </dgm:pt>
    <dgm:pt modelId="{AD55E5FF-E712-48A4-8468-BE67EBC76EAB}" type="parTrans" cxnId="{F4EDC87B-35EC-4932-A8D6-4EEF3728A8B2}">
      <dgm:prSet/>
      <dgm:spPr/>
      <dgm:t>
        <a:bodyPr/>
        <a:lstStyle/>
        <a:p>
          <a:endParaRPr lang="en-US"/>
        </a:p>
      </dgm:t>
    </dgm:pt>
    <dgm:pt modelId="{2BF65731-7201-4385-83FC-61C46CB45EDF}" type="sibTrans" cxnId="{F4EDC87B-35EC-4932-A8D6-4EEF3728A8B2}">
      <dgm:prSet/>
      <dgm:spPr/>
      <dgm:t>
        <a:bodyPr/>
        <a:lstStyle/>
        <a:p>
          <a:endParaRPr lang="en-US"/>
        </a:p>
      </dgm:t>
    </dgm:pt>
    <dgm:pt modelId="{99C7856B-0DBB-4E87-918D-2296BDE76DD2}" type="pres">
      <dgm:prSet presAssocID="{6052ADFD-594A-4139-9046-9C95A1C4E9FD}" presName="root" presStyleCnt="0">
        <dgm:presLayoutVars>
          <dgm:dir/>
          <dgm:resizeHandles val="exact"/>
        </dgm:presLayoutVars>
      </dgm:prSet>
      <dgm:spPr/>
    </dgm:pt>
    <dgm:pt modelId="{0CF9D5C0-DAA4-45C4-AF46-902E7192C685}" type="pres">
      <dgm:prSet presAssocID="{6052ADFD-594A-4139-9046-9C95A1C4E9FD}" presName="container" presStyleCnt="0">
        <dgm:presLayoutVars>
          <dgm:dir/>
          <dgm:resizeHandles val="exact"/>
        </dgm:presLayoutVars>
      </dgm:prSet>
      <dgm:spPr/>
    </dgm:pt>
    <dgm:pt modelId="{71ACDFEB-B6C8-4940-82FA-C459E0F3C79A}" type="pres">
      <dgm:prSet presAssocID="{47EB1310-7E93-4ACE-8487-8DF2EB8F5E1B}" presName="compNode" presStyleCnt="0"/>
      <dgm:spPr/>
    </dgm:pt>
    <dgm:pt modelId="{481B8B76-21EB-417F-9A9D-AC373503F47D}" type="pres">
      <dgm:prSet presAssocID="{47EB1310-7E93-4ACE-8487-8DF2EB8F5E1B}" presName="iconBgRect" presStyleLbl="bgShp" presStyleIdx="0" presStyleCnt="4"/>
      <dgm:spPr/>
    </dgm:pt>
    <dgm:pt modelId="{B5CF7515-90FF-4168-9A9D-402F40DDBA40}" type="pres">
      <dgm:prSet presAssocID="{47EB1310-7E93-4ACE-8487-8DF2EB8F5E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B36B0E-B1AF-4C95-A094-154FC24A9C2B}" type="pres">
      <dgm:prSet presAssocID="{47EB1310-7E93-4ACE-8487-8DF2EB8F5E1B}" presName="spaceRect" presStyleCnt="0"/>
      <dgm:spPr/>
    </dgm:pt>
    <dgm:pt modelId="{EBCE4558-E656-4A06-85B1-8765DDD97E0C}" type="pres">
      <dgm:prSet presAssocID="{47EB1310-7E93-4ACE-8487-8DF2EB8F5E1B}" presName="textRect" presStyleLbl="revTx" presStyleIdx="0" presStyleCnt="4">
        <dgm:presLayoutVars>
          <dgm:chMax val="1"/>
          <dgm:chPref val="1"/>
        </dgm:presLayoutVars>
      </dgm:prSet>
      <dgm:spPr/>
    </dgm:pt>
    <dgm:pt modelId="{D390746E-E835-4B76-A5A9-C481EC4D97CA}" type="pres">
      <dgm:prSet presAssocID="{947089EE-02E6-431D-B90C-C518E04E45A0}" presName="sibTrans" presStyleLbl="sibTrans2D1" presStyleIdx="0" presStyleCnt="0"/>
      <dgm:spPr/>
    </dgm:pt>
    <dgm:pt modelId="{35FFE70C-6E5E-43DC-A32D-B213E8FCBD65}" type="pres">
      <dgm:prSet presAssocID="{44A71CE2-5A91-4F08-8E71-89C930FF8984}" presName="compNode" presStyleCnt="0"/>
      <dgm:spPr/>
    </dgm:pt>
    <dgm:pt modelId="{8CA9BA13-F4C9-407B-93E3-A582AF7EBA3F}" type="pres">
      <dgm:prSet presAssocID="{44A71CE2-5A91-4F08-8E71-89C930FF8984}" presName="iconBgRect" presStyleLbl="bgShp" presStyleIdx="1" presStyleCnt="4"/>
      <dgm:spPr/>
    </dgm:pt>
    <dgm:pt modelId="{7F4DC2BD-D170-423C-80BD-CB7E16BF2A92}" type="pres">
      <dgm:prSet presAssocID="{44A71CE2-5A91-4F08-8E71-89C930FF89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525B81-0F92-42C2-904A-5FED1D1DD67A}" type="pres">
      <dgm:prSet presAssocID="{44A71CE2-5A91-4F08-8E71-89C930FF8984}" presName="spaceRect" presStyleCnt="0"/>
      <dgm:spPr/>
    </dgm:pt>
    <dgm:pt modelId="{310B7C53-ACB4-420E-A3EB-42518A1394B9}" type="pres">
      <dgm:prSet presAssocID="{44A71CE2-5A91-4F08-8E71-89C930FF8984}" presName="textRect" presStyleLbl="revTx" presStyleIdx="1" presStyleCnt="4">
        <dgm:presLayoutVars>
          <dgm:chMax val="1"/>
          <dgm:chPref val="1"/>
        </dgm:presLayoutVars>
      </dgm:prSet>
      <dgm:spPr/>
    </dgm:pt>
    <dgm:pt modelId="{E6FA0BC4-8908-4815-8B7B-DC3DCFAFDE92}" type="pres">
      <dgm:prSet presAssocID="{7D8BF47F-E165-4336-B887-EE4A879F20B9}" presName="sibTrans" presStyleLbl="sibTrans2D1" presStyleIdx="0" presStyleCnt="0"/>
      <dgm:spPr/>
    </dgm:pt>
    <dgm:pt modelId="{222F38F7-ADBD-4D3E-AF09-86A4506A11AA}" type="pres">
      <dgm:prSet presAssocID="{110116AF-EF3E-4891-BA4B-1D29FD3476E4}" presName="compNode" presStyleCnt="0"/>
      <dgm:spPr/>
    </dgm:pt>
    <dgm:pt modelId="{C68E9BB1-AA7F-467B-898A-F63339A02895}" type="pres">
      <dgm:prSet presAssocID="{110116AF-EF3E-4891-BA4B-1D29FD3476E4}" presName="iconBgRect" presStyleLbl="bgShp" presStyleIdx="2" presStyleCnt="4"/>
      <dgm:spPr/>
    </dgm:pt>
    <dgm:pt modelId="{AC383C1C-488C-4EA4-A1BE-0E4D355BD46D}" type="pres">
      <dgm:prSet presAssocID="{110116AF-EF3E-4891-BA4B-1D29FD3476E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3DAF71-087F-4396-9326-3FAAF3660EAB}" type="pres">
      <dgm:prSet presAssocID="{110116AF-EF3E-4891-BA4B-1D29FD3476E4}" presName="spaceRect" presStyleCnt="0"/>
      <dgm:spPr/>
    </dgm:pt>
    <dgm:pt modelId="{ED5863B4-B534-40F8-ADFD-BF23714FF6D5}" type="pres">
      <dgm:prSet presAssocID="{110116AF-EF3E-4891-BA4B-1D29FD3476E4}" presName="textRect" presStyleLbl="revTx" presStyleIdx="2" presStyleCnt="4">
        <dgm:presLayoutVars>
          <dgm:chMax val="1"/>
          <dgm:chPref val="1"/>
        </dgm:presLayoutVars>
      </dgm:prSet>
      <dgm:spPr/>
    </dgm:pt>
    <dgm:pt modelId="{F88A5FCC-C211-4F8C-B909-A3667CFCFCE8}" type="pres">
      <dgm:prSet presAssocID="{CCD90360-215C-4F8B-A9EF-625F676C3DA0}" presName="sibTrans" presStyleLbl="sibTrans2D1" presStyleIdx="0" presStyleCnt="0"/>
      <dgm:spPr/>
    </dgm:pt>
    <dgm:pt modelId="{47DF4A25-5C2F-4433-A70F-AB5335828C18}" type="pres">
      <dgm:prSet presAssocID="{9F6488C4-58E5-4B79-9F89-D35471F40263}" presName="compNode" presStyleCnt="0"/>
      <dgm:spPr/>
    </dgm:pt>
    <dgm:pt modelId="{502EEBC9-9178-461B-9FB1-E1D0CAC4C5C1}" type="pres">
      <dgm:prSet presAssocID="{9F6488C4-58E5-4B79-9F89-D35471F40263}" presName="iconBgRect" presStyleLbl="bgShp" presStyleIdx="3" presStyleCnt="4"/>
      <dgm:spPr/>
    </dgm:pt>
    <dgm:pt modelId="{44C3F31C-56FF-44E8-89F6-5B9F536B00CC}" type="pres">
      <dgm:prSet presAssocID="{9F6488C4-58E5-4B79-9F89-D35471F402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7EBA8F1-EA81-492E-9D7F-E304615DA017}" type="pres">
      <dgm:prSet presAssocID="{9F6488C4-58E5-4B79-9F89-D35471F40263}" presName="spaceRect" presStyleCnt="0"/>
      <dgm:spPr/>
    </dgm:pt>
    <dgm:pt modelId="{DB5333A2-F2BF-4BC9-BA8B-91791F3C35ED}" type="pres">
      <dgm:prSet presAssocID="{9F6488C4-58E5-4B79-9F89-D35471F402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095904-D647-4BD7-9087-24DEEA272948}" type="presOf" srcId="{947089EE-02E6-431D-B90C-C518E04E45A0}" destId="{D390746E-E835-4B76-A5A9-C481EC4D97CA}" srcOrd="0" destOrd="0" presId="urn:microsoft.com/office/officeart/2018/2/layout/IconCircleList"/>
    <dgm:cxn modelId="{7BB96037-4BD1-4731-97EA-BE57E6A36AB5}" srcId="{6052ADFD-594A-4139-9046-9C95A1C4E9FD}" destId="{44A71CE2-5A91-4F08-8E71-89C930FF8984}" srcOrd="1" destOrd="0" parTransId="{6544A47A-7FF4-434D-9391-DF43117CA7D4}" sibTransId="{7D8BF47F-E165-4336-B887-EE4A879F20B9}"/>
    <dgm:cxn modelId="{CDF7AE6D-309B-4802-9AE9-C64D4A059775}" type="presOf" srcId="{6052ADFD-594A-4139-9046-9C95A1C4E9FD}" destId="{99C7856B-0DBB-4E87-918D-2296BDE76DD2}" srcOrd="0" destOrd="0" presId="urn:microsoft.com/office/officeart/2018/2/layout/IconCircleList"/>
    <dgm:cxn modelId="{492F3952-AE67-4AA1-9196-E1E9206DFE7B}" srcId="{6052ADFD-594A-4139-9046-9C95A1C4E9FD}" destId="{110116AF-EF3E-4891-BA4B-1D29FD3476E4}" srcOrd="2" destOrd="0" parTransId="{466DF9BD-384D-4F0B-A89D-78D28D0638AB}" sibTransId="{CCD90360-215C-4F8B-A9EF-625F676C3DA0}"/>
    <dgm:cxn modelId="{8208E358-6402-4CC4-9B2A-CA688E6C928E}" type="presOf" srcId="{44A71CE2-5A91-4F08-8E71-89C930FF8984}" destId="{310B7C53-ACB4-420E-A3EB-42518A1394B9}" srcOrd="0" destOrd="0" presId="urn:microsoft.com/office/officeart/2018/2/layout/IconCircleList"/>
    <dgm:cxn modelId="{F4EDC87B-35EC-4932-A8D6-4EEF3728A8B2}" srcId="{6052ADFD-594A-4139-9046-9C95A1C4E9FD}" destId="{9F6488C4-58E5-4B79-9F89-D35471F40263}" srcOrd="3" destOrd="0" parTransId="{AD55E5FF-E712-48A4-8468-BE67EBC76EAB}" sibTransId="{2BF65731-7201-4385-83FC-61C46CB45EDF}"/>
    <dgm:cxn modelId="{C6C38B99-963D-44F8-B3FB-BB7280EF71FF}" type="presOf" srcId="{110116AF-EF3E-4891-BA4B-1D29FD3476E4}" destId="{ED5863B4-B534-40F8-ADFD-BF23714FF6D5}" srcOrd="0" destOrd="0" presId="urn:microsoft.com/office/officeart/2018/2/layout/IconCircleList"/>
    <dgm:cxn modelId="{F324F49F-BC90-4CBF-8BB6-9693C159326F}" type="presOf" srcId="{47EB1310-7E93-4ACE-8487-8DF2EB8F5E1B}" destId="{EBCE4558-E656-4A06-85B1-8765DDD97E0C}" srcOrd="0" destOrd="0" presId="urn:microsoft.com/office/officeart/2018/2/layout/IconCircleList"/>
    <dgm:cxn modelId="{A71478A7-6666-43B1-910C-C1C637D2B297}" type="presOf" srcId="{CCD90360-215C-4F8B-A9EF-625F676C3DA0}" destId="{F88A5FCC-C211-4F8C-B909-A3667CFCFCE8}" srcOrd="0" destOrd="0" presId="urn:microsoft.com/office/officeart/2018/2/layout/IconCircleList"/>
    <dgm:cxn modelId="{5EA0AEAE-86AB-4128-8016-707716D63B82}" srcId="{6052ADFD-594A-4139-9046-9C95A1C4E9FD}" destId="{47EB1310-7E93-4ACE-8487-8DF2EB8F5E1B}" srcOrd="0" destOrd="0" parTransId="{86370BA2-C304-440D-8F5C-AE8ABBDCAE3B}" sibTransId="{947089EE-02E6-431D-B90C-C518E04E45A0}"/>
    <dgm:cxn modelId="{3E0FCCB0-DD09-4437-A6F2-E13CA1A04622}" type="presOf" srcId="{9F6488C4-58E5-4B79-9F89-D35471F40263}" destId="{DB5333A2-F2BF-4BC9-BA8B-91791F3C35ED}" srcOrd="0" destOrd="0" presId="urn:microsoft.com/office/officeart/2018/2/layout/IconCircleList"/>
    <dgm:cxn modelId="{185771F6-5E5A-4B37-B36A-D7B22C099713}" type="presOf" srcId="{7D8BF47F-E165-4336-B887-EE4A879F20B9}" destId="{E6FA0BC4-8908-4815-8B7B-DC3DCFAFDE92}" srcOrd="0" destOrd="0" presId="urn:microsoft.com/office/officeart/2018/2/layout/IconCircleList"/>
    <dgm:cxn modelId="{C1CBC973-2737-4B61-92EE-BF5C41933E8D}" type="presParOf" srcId="{99C7856B-0DBB-4E87-918D-2296BDE76DD2}" destId="{0CF9D5C0-DAA4-45C4-AF46-902E7192C685}" srcOrd="0" destOrd="0" presId="urn:microsoft.com/office/officeart/2018/2/layout/IconCircleList"/>
    <dgm:cxn modelId="{9976FCA1-1E8E-43F9-BC39-5BDD8AA25D3F}" type="presParOf" srcId="{0CF9D5C0-DAA4-45C4-AF46-902E7192C685}" destId="{71ACDFEB-B6C8-4940-82FA-C459E0F3C79A}" srcOrd="0" destOrd="0" presId="urn:microsoft.com/office/officeart/2018/2/layout/IconCircleList"/>
    <dgm:cxn modelId="{C5AD9CC8-3954-41E0-A275-0F482EDB4D0F}" type="presParOf" srcId="{71ACDFEB-B6C8-4940-82FA-C459E0F3C79A}" destId="{481B8B76-21EB-417F-9A9D-AC373503F47D}" srcOrd="0" destOrd="0" presId="urn:microsoft.com/office/officeart/2018/2/layout/IconCircleList"/>
    <dgm:cxn modelId="{2FC85F56-27D6-484F-9E38-6CFADA65C67B}" type="presParOf" srcId="{71ACDFEB-B6C8-4940-82FA-C459E0F3C79A}" destId="{B5CF7515-90FF-4168-9A9D-402F40DDBA40}" srcOrd="1" destOrd="0" presId="urn:microsoft.com/office/officeart/2018/2/layout/IconCircleList"/>
    <dgm:cxn modelId="{DFB38438-6175-429A-9512-C56060192ED2}" type="presParOf" srcId="{71ACDFEB-B6C8-4940-82FA-C459E0F3C79A}" destId="{69B36B0E-B1AF-4C95-A094-154FC24A9C2B}" srcOrd="2" destOrd="0" presId="urn:microsoft.com/office/officeart/2018/2/layout/IconCircleList"/>
    <dgm:cxn modelId="{2B54A367-12E9-4899-968C-48FBF1471846}" type="presParOf" srcId="{71ACDFEB-B6C8-4940-82FA-C459E0F3C79A}" destId="{EBCE4558-E656-4A06-85B1-8765DDD97E0C}" srcOrd="3" destOrd="0" presId="urn:microsoft.com/office/officeart/2018/2/layout/IconCircleList"/>
    <dgm:cxn modelId="{9D0BCABA-3264-43C8-B577-97103E31DA78}" type="presParOf" srcId="{0CF9D5C0-DAA4-45C4-AF46-902E7192C685}" destId="{D390746E-E835-4B76-A5A9-C481EC4D97CA}" srcOrd="1" destOrd="0" presId="urn:microsoft.com/office/officeart/2018/2/layout/IconCircleList"/>
    <dgm:cxn modelId="{88B085BA-FBCE-4C45-9AD7-795BE1DDF024}" type="presParOf" srcId="{0CF9D5C0-DAA4-45C4-AF46-902E7192C685}" destId="{35FFE70C-6E5E-43DC-A32D-B213E8FCBD65}" srcOrd="2" destOrd="0" presId="urn:microsoft.com/office/officeart/2018/2/layout/IconCircleList"/>
    <dgm:cxn modelId="{1F226FD9-EA4B-4983-B934-0BA6026C8219}" type="presParOf" srcId="{35FFE70C-6E5E-43DC-A32D-B213E8FCBD65}" destId="{8CA9BA13-F4C9-407B-93E3-A582AF7EBA3F}" srcOrd="0" destOrd="0" presId="urn:microsoft.com/office/officeart/2018/2/layout/IconCircleList"/>
    <dgm:cxn modelId="{537FDDE3-54FE-4BB0-8D70-3A5B7A4C5BBD}" type="presParOf" srcId="{35FFE70C-6E5E-43DC-A32D-B213E8FCBD65}" destId="{7F4DC2BD-D170-423C-80BD-CB7E16BF2A92}" srcOrd="1" destOrd="0" presId="urn:microsoft.com/office/officeart/2018/2/layout/IconCircleList"/>
    <dgm:cxn modelId="{1A70AE72-AC56-4BFC-92CA-97F4AC9183E2}" type="presParOf" srcId="{35FFE70C-6E5E-43DC-A32D-B213E8FCBD65}" destId="{C3525B81-0F92-42C2-904A-5FED1D1DD67A}" srcOrd="2" destOrd="0" presId="urn:microsoft.com/office/officeart/2018/2/layout/IconCircleList"/>
    <dgm:cxn modelId="{01DD1182-EDA9-4964-B34D-D8EA51945AD9}" type="presParOf" srcId="{35FFE70C-6E5E-43DC-A32D-B213E8FCBD65}" destId="{310B7C53-ACB4-420E-A3EB-42518A1394B9}" srcOrd="3" destOrd="0" presId="urn:microsoft.com/office/officeart/2018/2/layout/IconCircleList"/>
    <dgm:cxn modelId="{058F92B9-0419-479E-B683-1641ABF052B6}" type="presParOf" srcId="{0CF9D5C0-DAA4-45C4-AF46-902E7192C685}" destId="{E6FA0BC4-8908-4815-8B7B-DC3DCFAFDE92}" srcOrd="3" destOrd="0" presId="urn:microsoft.com/office/officeart/2018/2/layout/IconCircleList"/>
    <dgm:cxn modelId="{5D5C6B12-D520-4E16-8D7C-89CD42E2421D}" type="presParOf" srcId="{0CF9D5C0-DAA4-45C4-AF46-902E7192C685}" destId="{222F38F7-ADBD-4D3E-AF09-86A4506A11AA}" srcOrd="4" destOrd="0" presId="urn:microsoft.com/office/officeart/2018/2/layout/IconCircleList"/>
    <dgm:cxn modelId="{C3757819-4683-4B86-8EB1-807FF26E1638}" type="presParOf" srcId="{222F38F7-ADBD-4D3E-AF09-86A4506A11AA}" destId="{C68E9BB1-AA7F-467B-898A-F63339A02895}" srcOrd="0" destOrd="0" presId="urn:microsoft.com/office/officeart/2018/2/layout/IconCircleList"/>
    <dgm:cxn modelId="{1B045CF1-C639-4B56-AF02-E61CFA521785}" type="presParOf" srcId="{222F38F7-ADBD-4D3E-AF09-86A4506A11AA}" destId="{AC383C1C-488C-4EA4-A1BE-0E4D355BD46D}" srcOrd="1" destOrd="0" presId="urn:microsoft.com/office/officeart/2018/2/layout/IconCircleList"/>
    <dgm:cxn modelId="{DE8B89F8-F88F-4BC2-8C4F-AB24C9481BB5}" type="presParOf" srcId="{222F38F7-ADBD-4D3E-AF09-86A4506A11AA}" destId="{A63DAF71-087F-4396-9326-3FAAF3660EAB}" srcOrd="2" destOrd="0" presId="urn:microsoft.com/office/officeart/2018/2/layout/IconCircleList"/>
    <dgm:cxn modelId="{DDB99CB0-E9ED-41CB-8946-563F01F6903D}" type="presParOf" srcId="{222F38F7-ADBD-4D3E-AF09-86A4506A11AA}" destId="{ED5863B4-B534-40F8-ADFD-BF23714FF6D5}" srcOrd="3" destOrd="0" presId="urn:microsoft.com/office/officeart/2018/2/layout/IconCircleList"/>
    <dgm:cxn modelId="{435B2AD8-DED8-44FD-9E37-75BED69A35C2}" type="presParOf" srcId="{0CF9D5C0-DAA4-45C4-AF46-902E7192C685}" destId="{F88A5FCC-C211-4F8C-B909-A3667CFCFCE8}" srcOrd="5" destOrd="0" presId="urn:microsoft.com/office/officeart/2018/2/layout/IconCircleList"/>
    <dgm:cxn modelId="{AD638288-FB9A-4991-A38B-F8B490ED0750}" type="presParOf" srcId="{0CF9D5C0-DAA4-45C4-AF46-902E7192C685}" destId="{47DF4A25-5C2F-4433-A70F-AB5335828C18}" srcOrd="6" destOrd="0" presId="urn:microsoft.com/office/officeart/2018/2/layout/IconCircleList"/>
    <dgm:cxn modelId="{7BA270D2-78E8-4FB0-B859-144D4ACF270A}" type="presParOf" srcId="{47DF4A25-5C2F-4433-A70F-AB5335828C18}" destId="{502EEBC9-9178-461B-9FB1-E1D0CAC4C5C1}" srcOrd="0" destOrd="0" presId="urn:microsoft.com/office/officeart/2018/2/layout/IconCircleList"/>
    <dgm:cxn modelId="{084373AE-EBCA-48BD-BE6A-644D4F0514EC}" type="presParOf" srcId="{47DF4A25-5C2F-4433-A70F-AB5335828C18}" destId="{44C3F31C-56FF-44E8-89F6-5B9F536B00CC}" srcOrd="1" destOrd="0" presId="urn:microsoft.com/office/officeart/2018/2/layout/IconCircleList"/>
    <dgm:cxn modelId="{1A4ED429-08BA-48E1-81DA-2CA6C37F94B1}" type="presParOf" srcId="{47DF4A25-5C2F-4433-A70F-AB5335828C18}" destId="{B7EBA8F1-EA81-492E-9D7F-E304615DA017}" srcOrd="2" destOrd="0" presId="urn:microsoft.com/office/officeart/2018/2/layout/IconCircleList"/>
    <dgm:cxn modelId="{715780B9-6C5C-4075-BE53-CDD45BFA6DA6}" type="presParOf" srcId="{47DF4A25-5C2F-4433-A70F-AB5335828C18}" destId="{DB5333A2-F2BF-4BC9-BA8B-91791F3C35E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B8B76-21EB-417F-9A9D-AC373503F47D}">
      <dsp:nvSpPr>
        <dsp:cNvPr id="0" name=""/>
        <dsp:cNvSpPr/>
      </dsp:nvSpPr>
      <dsp:spPr>
        <a:xfrm>
          <a:off x="224781" y="377869"/>
          <a:ext cx="1342339" cy="1342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F7515-90FF-4168-9A9D-402F40DDBA40}">
      <dsp:nvSpPr>
        <dsp:cNvPr id="0" name=""/>
        <dsp:cNvSpPr/>
      </dsp:nvSpPr>
      <dsp:spPr>
        <a:xfrm>
          <a:off x="506673" y="659761"/>
          <a:ext cx="778556" cy="778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E4558-E656-4A06-85B1-8765DDD97E0C}">
      <dsp:nvSpPr>
        <dsp:cNvPr id="0" name=""/>
        <dsp:cNvSpPr/>
      </dsp:nvSpPr>
      <dsp:spPr>
        <a:xfrm>
          <a:off x="1854765" y="377869"/>
          <a:ext cx="3164084" cy="1342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Successfully implemented star schema for commodities trading data</a:t>
          </a:r>
          <a:endParaRPr lang="en-US" sz="2200" b="1" kern="1200"/>
        </a:p>
      </dsp:txBody>
      <dsp:txXfrm>
        <a:off x="1854765" y="377869"/>
        <a:ext cx="3164084" cy="1342339"/>
      </dsp:txXfrm>
    </dsp:sp>
    <dsp:sp modelId="{8CA9BA13-F4C9-407B-93E3-A582AF7EBA3F}">
      <dsp:nvSpPr>
        <dsp:cNvPr id="0" name=""/>
        <dsp:cNvSpPr/>
      </dsp:nvSpPr>
      <dsp:spPr>
        <a:xfrm>
          <a:off x="5570167" y="377869"/>
          <a:ext cx="1342339" cy="1342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DC2BD-D170-423C-80BD-CB7E16BF2A92}">
      <dsp:nvSpPr>
        <dsp:cNvPr id="0" name=""/>
        <dsp:cNvSpPr/>
      </dsp:nvSpPr>
      <dsp:spPr>
        <a:xfrm>
          <a:off x="5852059" y="659761"/>
          <a:ext cx="778556" cy="778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7C53-ACB4-420E-A3EB-42518A1394B9}">
      <dsp:nvSpPr>
        <dsp:cNvPr id="0" name=""/>
        <dsp:cNvSpPr/>
      </dsp:nvSpPr>
      <dsp:spPr>
        <a:xfrm>
          <a:off x="7200151" y="377869"/>
          <a:ext cx="3164084" cy="1342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Established automated ETL pipelines for real-time data processing</a:t>
          </a:r>
        </a:p>
      </dsp:txBody>
      <dsp:txXfrm>
        <a:off x="7200151" y="377869"/>
        <a:ext cx="3164084" cy="1342339"/>
      </dsp:txXfrm>
    </dsp:sp>
    <dsp:sp modelId="{C68E9BB1-AA7F-467B-898A-F63339A02895}">
      <dsp:nvSpPr>
        <dsp:cNvPr id="0" name=""/>
        <dsp:cNvSpPr/>
      </dsp:nvSpPr>
      <dsp:spPr>
        <a:xfrm>
          <a:off x="224781" y="2424872"/>
          <a:ext cx="1342339" cy="1342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83C1C-488C-4EA4-A1BE-0E4D355BD46D}">
      <dsp:nvSpPr>
        <dsp:cNvPr id="0" name=""/>
        <dsp:cNvSpPr/>
      </dsp:nvSpPr>
      <dsp:spPr>
        <a:xfrm>
          <a:off x="506673" y="2706764"/>
          <a:ext cx="778556" cy="778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863B4-B534-40F8-ADFD-BF23714FF6D5}">
      <dsp:nvSpPr>
        <dsp:cNvPr id="0" name=""/>
        <dsp:cNvSpPr/>
      </dsp:nvSpPr>
      <dsp:spPr>
        <a:xfrm>
          <a:off x="1854765" y="2424872"/>
          <a:ext cx="3164084" cy="1342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Created comprehensive dashboards for market analysis</a:t>
          </a:r>
        </a:p>
      </dsp:txBody>
      <dsp:txXfrm>
        <a:off x="1854765" y="2424872"/>
        <a:ext cx="3164084" cy="1342339"/>
      </dsp:txXfrm>
    </dsp:sp>
    <dsp:sp modelId="{502EEBC9-9178-461B-9FB1-E1D0CAC4C5C1}">
      <dsp:nvSpPr>
        <dsp:cNvPr id="0" name=""/>
        <dsp:cNvSpPr/>
      </dsp:nvSpPr>
      <dsp:spPr>
        <a:xfrm>
          <a:off x="5570167" y="2424872"/>
          <a:ext cx="1342339" cy="13423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3F31C-56FF-44E8-89F6-5B9F536B00CC}">
      <dsp:nvSpPr>
        <dsp:cNvPr id="0" name=""/>
        <dsp:cNvSpPr/>
      </dsp:nvSpPr>
      <dsp:spPr>
        <a:xfrm>
          <a:off x="5852059" y="2706764"/>
          <a:ext cx="778556" cy="778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333A2-F2BF-4BC9-BA8B-91791F3C35ED}">
      <dsp:nvSpPr>
        <dsp:cNvPr id="0" name=""/>
        <dsp:cNvSpPr/>
      </dsp:nvSpPr>
      <dsp:spPr>
        <a:xfrm>
          <a:off x="7200151" y="2424872"/>
          <a:ext cx="3164084" cy="1342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Identified top-performing commodities by trading volume</a:t>
          </a:r>
        </a:p>
      </dsp:txBody>
      <dsp:txXfrm>
        <a:off x="7200151" y="2424872"/>
        <a:ext cx="3164084" cy="1342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18457" indent="-261257"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idx="1"/>
          </p:nvPr>
        </p:nvSpPr>
        <p:spPr>
          <a:xfrm>
            <a:off x="599440" y="1285245"/>
            <a:ext cx="10993120" cy="480313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Rectangle 1"/>
          <p:cNvSpPr/>
          <p:nvPr/>
        </p:nvSpPr>
        <p:spPr>
          <a:xfrm>
            <a:off x="0" y="6766559"/>
            <a:ext cx="12192000" cy="914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BA0C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8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6" y="6344503"/>
            <a:ext cx="2929336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 11"/>
          <p:cNvSpPr/>
          <p:nvPr/>
        </p:nvSpPr>
        <p:spPr>
          <a:xfrm>
            <a:off x="0" y="0"/>
            <a:ext cx="12192000" cy="226505"/>
          </a:xfrm>
          <a:prstGeom prst="rect">
            <a:avLst/>
          </a:prstGeom>
          <a:solidFill>
            <a:srgbClr val="132E5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32E5C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599440" y="365125"/>
            <a:ext cx="10993120" cy="807905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47157" y="6379382"/>
            <a:ext cx="245403" cy="22698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" y="0"/>
            <a:ext cx="4573918" cy="686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370" y="5772480"/>
            <a:ext cx="4572641" cy="7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tle 3"/>
          <p:cNvSpPr txBox="1">
            <a:spLocks noGrp="1"/>
          </p:cNvSpPr>
          <p:nvPr>
            <p:ph type="ctrTitle"/>
          </p:nvPr>
        </p:nvSpPr>
        <p:spPr>
          <a:xfrm>
            <a:off x="5336989" y="976840"/>
            <a:ext cx="6410096" cy="2264431"/>
          </a:xfrm>
          <a:prstGeom prst="rect">
            <a:avLst/>
          </a:prstGeom>
        </p:spPr>
        <p:txBody>
          <a:bodyPr lIns="45719" tIns="45720" rIns="45719" bIns="45720" anchor="b">
            <a:normAutofit/>
          </a:bodyPr>
          <a:lstStyle/>
          <a:p>
            <a:pPr algn="l">
              <a:defRPr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900">
                <a:solidFill>
                  <a:schemeClr val="bg1"/>
                </a:solidFill>
              </a:rPr>
              <a:t>CME Commodities Trading Data Warehouse</a:t>
            </a:r>
            <a:endParaRPr lang="en-US">
              <a:solidFill>
                <a:schemeClr val="bg1"/>
              </a:solidFill>
            </a:endParaRPr>
          </a:p>
          <a:p>
            <a:pPr>
              <a:defRPr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8" name="Subtitle 5"/>
          <p:cNvSpPr txBox="1">
            <a:spLocks noGrp="1"/>
          </p:cNvSpPr>
          <p:nvPr>
            <p:ph type="subTitle" sz="quarter" idx="1"/>
          </p:nvPr>
        </p:nvSpPr>
        <p:spPr>
          <a:xfrm>
            <a:off x="5339644" y="3142582"/>
            <a:ext cx="5541185" cy="579425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algn="l"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A comprehensive cloud-based solution for analyzing commodities market trends and trading patterns</a:t>
            </a:r>
            <a:endParaRPr lang="en-US"/>
          </a:p>
          <a:p>
            <a:pPr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DDB57-F16E-761E-AAA4-3B647BD6F466}"/>
              </a:ext>
            </a:extLst>
          </p:cNvPr>
          <p:cNvSpPr txBox="1"/>
          <p:nvPr/>
        </p:nvSpPr>
        <p:spPr>
          <a:xfrm>
            <a:off x="5437632" y="4315968"/>
            <a:ext cx="54985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By Samin Yasar, Ruben Rodriguez, Linda Li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40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41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57C0C56-C57E-E645-D779-30A57F5D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5" y="370114"/>
            <a:ext cx="10871369" cy="64878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8BFA8B3-FFF4-6CC4-1BDB-6B63C414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0" y="0"/>
            <a:ext cx="1073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724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0D19-737D-C0C5-78EA-69DB5AE4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0" y="19278"/>
            <a:ext cx="12067279" cy="6770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44745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2D29-B413-B69F-9599-82DFC17CC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">
            <a:extLst>
              <a:ext uri="{FF2B5EF4-FFF2-40B4-BE49-F238E27FC236}">
                <a16:creationId xmlns:a16="http://schemas.microsoft.com/office/drawing/2014/main" id="{C5563446-BF6D-8D91-4230-06F8CD4F453B}"/>
              </a:ext>
            </a:extLst>
          </p:cNvPr>
          <p:cNvSpPr/>
          <p:nvPr/>
        </p:nvSpPr>
        <p:spPr>
          <a:xfrm>
            <a:off x="6570889" y="2295888"/>
            <a:ext cx="4377560" cy="3500856"/>
          </a:xfrm>
          <a:prstGeom prst="roundRect">
            <a:avLst>
              <a:gd name="adj" fmla="val 10000"/>
            </a:avLst>
          </a:prstGeom>
          <a:solidFill>
            <a:srgbClr val="D0DEE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/>
              <a:t>Live Cattle Futures (LE) dominated the exchanges with more than $1,800,000 in Week 1, constantly increasing to $1,961,965 by Week 3.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/>
              <a:t>On the last week, it was overtaken by Feeder Cattle Futures (GF) at $1,586,136.</a:t>
            </a:r>
            <a:endParaRPr lang="en-US" sz="110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/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1358535C-D8AF-130C-610B-5AED1C5D12DC}"/>
              </a:ext>
            </a:extLst>
          </p:cNvPr>
          <p:cNvSpPr/>
          <p:nvPr/>
        </p:nvSpPr>
        <p:spPr>
          <a:xfrm>
            <a:off x="1063468" y="2295887"/>
            <a:ext cx="4377560" cy="3500856"/>
          </a:xfrm>
          <a:prstGeom prst="roundRect">
            <a:avLst>
              <a:gd name="adj" fmla="val 10000"/>
            </a:avLst>
          </a:prstGeom>
          <a:solidFill>
            <a:srgbClr val="D0DEE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5" name="Footer Placeholder 7">
            <a:extLst>
              <a:ext uri="{FF2B5EF4-FFF2-40B4-BE49-F238E27FC236}">
                <a16:creationId xmlns:a16="http://schemas.microsoft.com/office/drawing/2014/main" id="{2E15C532-9C22-8F8B-FA01-5C86C5851577}"/>
              </a:ext>
            </a:extLst>
          </p:cNvPr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16" name="Title 1">
            <a:extLst>
              <a:ext uri="{FF2B5EF4-FFF2-40B4-BE49-F238E27FC236}">
                <a16:creationId xmlns:a16="http://schemas.microsoft.com/office/drawing/2014/main" id="{31264538-8742-663D-06E8-CA67897B7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40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lang="en-US"/>
              <a:t>Commodities Trading Data insight</a:t>
            </a:r>
          </a:p>
          <a:p>
            <a:endParaRPr/>
          </a:p>
        </p:txBody>
      </p:sp>
      <p:sp>
        <p:nvSpPr>
          <p:cNvPr id="317" name="Rectangle 4">
            <a:extLst>
              <a:ext uri="{FF2B5EF4-FFF2-40B4-BE49-F238E27FC236}">
                <a16:creationId xmlns:a16="http://schemas.microsoft.com/office/drawing/2014/main" id="{C1F18650-092E-9639-1741-37644036843A}"/>
              </a:ext>
            </a:extLst>
          </p:cNvPr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8" name="Content Placeholder 4" descr="Content Placeholder 4">
            <a:extLst>
              <a:ext uri="{FF2B5EF4-FFF2-40B4-BE49-F238E27FC236}">
                <a16:creationId xmlns:a16="http://schemas.microsoft.com/office/drawing/2014/main" id="{1896213A-1233-0914-7A11-645F6088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lide Number Placeholder 10">
            <a:extLst>
              <a:ext uri="{FF2B5EF4-FFF2-40B4-BE49-F238E27FC236}">
                <a16:creationId xmlns:a16="http://schemas.microsoft.com/office/drawing/2014/main" id="{8BB39115-817B-05F6-A93E-F5BCABEB2E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71B34A-2403-2EA9-876B-E6D4D8F244B7}"/>
              </a:ext>
            </a:extLst>
          </p:cNvPr>
          <p:cNvSpPr txBox="1"/>
          <p:nvPr/>
        </p:nvSpPr>
        <p:spPr>
          <a:xfrm>
            <a:off x="1410676" y="2214243"/>
            <a:ext cx="3677048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The CME exchange was dominated by the LE, HE, and GF futures in December 2024.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CBT exchange appears heavily concentrated in just 2 assets (0ZC and 0ZS) which together account for over 80% of the top 5's trading volume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0E62-E593-EB71-D850-29DC5F9BE882}"/>
              </a:ext>
            </a:extLst>
          </p:cNvPr>
          <p:cNvSpPr txBox="1"/>
          <p:nvPr/>
        </p:nvSpPr>
        <p:spPr>
          <a:xfrm>
            <a:off x="1890361" y="1696295"/>
            <a:ext cx="272255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Market Volume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DEFAF-DEF3-12F9-3BDC-DFF63A211034}"/>
              </a:ext>
            </a:extLst>
          </p:cNvPr>
          <p:cNvSpPr txBox="1"/>
          <p:nvPr/>
        </p:nvSpPr>
        <p:spPr>
          <a:xfrm>
            <a:off x="7397781" y="1696294"/>
            <a:ext cx="272255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Market Volume </a:t>
            </a:r>
          </a:p>
        </p:txBody>
      </p:sp>
    </p:spTree>
    <p:extLst>
      <p:ext uri="{BB962C8B-B14F-4D97-AF65-F5344CB8AC3E}">
        <p14:creationId xmlns:p14="http://schemas.microsoft.com/office/powerpoint/2010/main" val="37751563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17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87D94-50D4-B896-0AC0-B9BB205D20D1}"/>
              </a:ext>
            </a:extLst>
          </p:cNvPr>
          <p:cNvSpPr txBox="1"/>
          <p:nvPr/>
        </p:nvSpPr>
        <p:spPr>
          <a:xfrm>
            <a:off x="2081048" y="2490952"/>
            <a:ext cx="274320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500"/>
          </a:p>
        </p:txBody>
      </p:sp>
      <p:grpSp>
        <p:nvGrpSpPr>
          <p:cNvPr id="11" name="Content Placeholder 71">
            <a:extLst>
              <a:ext uri="{FF2B5EF4-FFF2-40B4-BE49-F238E27FC236}">
                <a16:creationId xmlns:a16="http://schemas.microsoft.com/office/drawing/2014/main" id="{C1C46D9A-7AEC-0149-BD64-CA4BFA2C01C1}"/>
              </a:ext>
            </a:extLst>
          </p:cNvPr>
          <p:cNvGrpSpPr/>
          <p:nvPr/>
        </p:nvGrpSpPr>
        <p:grpSpPr>
          <a:xfrm>
            <a:off x="838810" y="-1107759"/>
            <a:ext cx="11550119" cy="5428435"/>
            <a:chOff x="0" y="-1398024"/>
            <a:chExt cx="11550118" cy="5428435"/>
          </a:xfrm>
        </p:grpSpPr>
        <p:sp>
          <p:nvSpPr>
            <p:cNvPr id="5" name="Track most traded securities and assets by exchange for commodities">
              <a:extLst>
                <a:ext uri="{FF2B5EF4-FFF2-40B4-BE49-F238E27FC236}">
                  <a16:creationId xmlns:a16="http://schemas.microsoft.com/office/drawing/2014/main" id="{7444F6BB-13AC-5472-1BA8-F083BB434691}"/>
                </a:ext>
              </a:extLst>
            </p:cNvPr>
            <p:cNvSpPr txBox="1"/>
            <p:nvPr/>
          </p:nvSpPr>
          <p:spPr>
            <a:xfrm>
              <a:off x="498211" y="-1398024"/>
              <a:ext cx="9458416" cy="564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endParaRPr lang="en-US" sz="2400" b="1">
                <a:latin typeface="Microsoft Sans Serif"/>
                <a:ea typeface="Microsoft Sans Serif"/>
                <a:cs typeface="Microsoft Sans Serif"/>
              </a:endParaRPr>
            </a:p>
          </p:txBody>
        </p:sp>
        <p:sp>
          <p:nvSpPr>
            <p:cNvPr id="8" name="Aggregate revenue data by commodities and asset types">
              <a:extLst>
                <a:ext uri="{FF2B5EF4-FFF2-40B4-BE49-F238E27FC236}">
                  <a16:creationId xmlns:a16="http://schemas.microsoft.com/office/drawing/2014/main" id="{12E3DFC1-787E-F7A7-0BAB-B2791B0C2AFD}"/>
                </a:ext>
              </a:extLst>
            </p:cNvPr>
            <p:cNvSpPr txBox="1"/>
            <p:nvPr/>
          </p:nvSpPr>
          <p:spPr>
            <a:xfrm>
              <a:off x="936314" y="1565551"/>
              <a:ext cx="9458416" cy="503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endParaRPr lang="en-US" sz="2000">
                <a:latin typeface="Microsoft Sans Serif"/>
              </a:endParaRPr>
            </a:p>
          </p:txBody>
        </p:sp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0F78A28F-4650-10E1-DD7C-372D6FEF35EA}"/>
                </a:ext>
              </a:extLst>
            </p:cNvPr>
            <p:cNvSpPr/>
            <p:nvPr/>
          </p:nvSpPr>
          <p:spPr>
            <a:xfrm>
              <a:off x="0" y="2288276"/>
              <a:ext cx="10515600" cy="915312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Drill down analysis by week/time periods">
              <a:extLst>
                <a:ext uri="{FF2B5EF4-FFF2-40B4-BE49-F238E27FC236}">
                  <a16:creationId xmlns:a16="http://schemas.microsoft.com/office/drawing/2014/main" id="{DD6A051F-2AF1-0549-D0C4-E5387124673E}"/>
                </a:ext>
              </a:extLst>
            </p:cNvPr>
            <p:cNvSpPr txBox="1"/>
            <p:nvPr/>
          </p:nvSpPr>
          <p:spPr>
            <a:xfrm>
              <a:off x="2091702" y="2249730"/>
              <a:ext cx="9458416" cy="178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lang="en-US" sz="4400">
                  <a:latin typeface="Arial"/>
                  <a:ea typeface="Microsoft Sans Serif"/>
                  <a:cs typeface="Arial"/>
                </a:rPr>
                <a:t>What does this mean? </a:t>
              </a:r>
            </a:p>
            <a:p>
              <a:endParaRPr lang="en-US" sz="2400" b="1">
                <a:latin typeface="Microsoft Sans Serif"/>
                <a:ea typeface="Microsoft Sans Serif"/>
                <a:cs typeface="Microsoft Sans Serif"/>
              </a:endParaRPr>
            </a:p>
            <a:p>
              <a:endParaRPr lang="en-US" sz="2000">
                <a:latin typeface="Microsoft Sans Serif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A623-F1ED-400E-952B-374AB381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Footer Placeholder 7">
            <a:extLst>
              <a:ext uri="{FF2B5EF4-FFF2-40B4-BE49-F238E27FC236}">
                <a16:creationId xmlns:a16="http://schemas.microsoft.com/office/drawing/2014/main" id="{58D0BB6D-2F09-0066-468B-3862C6D3104C}"/>
              </a:ext>
            </a:extLst>
          </p:cNvPr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16" name="Title 1">
            <a:extLst>
              <a:ext uri="{FF2B5EF4-FFF2-40B4-BE49-F238E27FC236}">
                <a16:creationId xmlns:a16="http://schemas.microsoft.com/office/drawing/2014/main" id="{E06E499A-8083-8C03-6E35-D6B9B6359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Summary of the results</a:t>
            </a:r>
          </a:p>
        </p:txBody>
      </p:sp>
      <p:sp>
        <p:nvSpPr>
          <p:cNvPr id="317" name="Rectangle 4">
            <a:extLst>
              <a:ext uri="{FF2B5EF4-FFF2-40B4-BE49-F238E27FC236}">
                <a16:creationId xmlns:a16="http://schemas.microsoft.com/office/drawing/2014/main" id="{23868703-7CA6-8D8A-288E-5E06E2F35512}"/>
              </a:ext>
            </a:extLst>
          </p:cNvPr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8" name="Content Placeholder 4" descr="Content Placeholder 4">
            <a:extLst>
              <a:ext uri="{FF2B5EF4-FFF2-40B4-BE49-F238E27FC236}">
                <a16:creationId xmlns:a16="http://schemas.microsoft.com/office/drawing/2014/main" id="{12F86FCD-8700-7A19-8A5A-D6E7A824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lide Number Placeholder 10">
            <a:extLst>
              <a:ext uri="{FF2B5EF4-FFF2-40B4-BE49-F238E27FC236}">
                <a16:creationId xmlns:a16="http://schemas.microsoft.com/office/drawing/2014/main" id="{719C8101-D057-77A0-BABE-9EA052D0602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021880E-7A00-E53E-8908-240418AF420C}"/>
              </a:ext>
            </a:extLst>
          </p:cNvPr>
          <p:cNvGraphicFramePr>
            <a:graphicFrameLocks noGrp="1"/>
          </p:cNvGraphicFramePr>
          <p:nvPr/>
        </p:nvGraphicFramePr>
        <p:xfrm>
          <a:off x="1030945" y="1531587"/>
          <a:ext cx="10589018" cy="4145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27203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b="1">
                <a:latin typeface="Calibri"/>
                <a:ea typeface="Calibri"/>
                <a:cs typeface="Calibri"/>
                <a:sym typeface="Calibri"/>
              </a:rPr>
              <a:t>👥</a:t>
            </a:r>
            <a:r>
              <a:t> </a:t>
            </a:r>
            <a:r>
              <a:rPr sz="2600"/>
              <a:t>Team Contributions</a:t>
            </a:r>
          </a:p>
        </p:txBody>
      </p:sp>
      <p:sp>
        <p:nvSpPr>
          <p:cNvPr id="349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5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6"/>
            <a:ext cx="273657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7D20C1-BD91-79A5-8288-915D2E036A9F}"/>
              </a:ext>
            </a:extLst>
          </p:cNvPr>
          <p:cNvSpPr>
            <a:spLocks noGrp="1"/>
          </p:cNvSpPr>
          <p:nvPr/>
        </p:nvSpPr>
        <p:spPr>
          <a:xfrm>
            <a:off x="1055224" y="1592627"/>
            <a:ext cx="4861006" cy="1974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Microsoft Sans Serif"/>
                <a:ea typeface="Microsoft Sans Serif"/>
                <a:cs typeface="Microsoft Sans Serif"/>
              </a:rPr>
              <a:t>️Samin</a:t>
            </a:r>
            <a:endParaRPr lang="en-US" b="1"/>
          </a:p>
          <a:p>
            <a:pPr marL="342900" indent="-342900"/>
            <a:r>
              <a:rPr lang="en-US" sz="2400">
                <a:latin typeface="Calibri"/>
                <a:ea typeface="Calibri"/>
                <a:cs typeface="Calibri"/>
              </a:rPr>
              <a:t>🧱 </a:t>
            </a:r>
            <a:r>
              <a:rPr lang="en-US" sz="2000">
                <a:latin typeface="Microsoft Sans Serif"/>
                <a:ea typeface="Calibri"/>
                <a:cs typeface="Calibri"/>
              </a:rPr>
              <a:t>Architecture Design</a:t>
            </a:r>
          </a:p>
          <a:p>
            <a:pPr marL="342900" indent="-342900"/>
            <a:r>
              <a:rPr lang="en-US" sz="2400">
                <a:latin typeface="Calibri"/>
                <a:ea typeface="Calibri"/>
                <a:cs typeface="Calibri"/>
              </a:rPr>
              <a:t>🗂️ </a:t>
            </a:r>
            <a:r>
              <a:rPr lang="en-US" sz="2000">
                <a:latin typeface="Microsoft Sans Serif"/>
                <a:ea typeface="Calibri"/>
                <a:cs typeface="Calibri"/>
              </a:rPr>
              <a:t>Schema Implementation</a:t>
            </a:r>
          </a:p>
          <a:p>
            <a:pPr marL="342900" indent="-342900"/>
            <a:r>
              <a:rPr lang="en-US" sz="2400">
                <a:latin typeface="Calibri"/>
                <a:ea typeface="Calibri"/>
                <a:cs typeface="Calibri"/>
              </a:rPr>
              <a:t>🔄 </a:t>
            </a:r>
            <a:r>
              <a:rPr lang="en-US" sz="2000">
                <a:latin typeface="Microsoft Sans Serif"/>
                <a:ea typeface="Calibri"/>
                <a:cs typeface="Calibri"/>
              </a:rPr>
              <a:t>ETL Pipeline Development</a:t>
            </a:r>
            <a:endParaRPr lang="en-US" sz="2000">
              <a:latin typeface="Microsoft Sans Serif"/>
              <a:ea typeface="Microsoft Sans Serif"/>
              <a:cs typeface="Microsoft Sans Serif"/>
            </a:endParaRPr>
          </a:p>
          <a:p>
            <a:pPr marL="342900" indent="-342900"/>
            <a:endParaRPr lang="en-US" sz="2000">
              <a:latin typeface="Microsoft Sans Serif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>
              <a:latin typeface="Microsoft Sans Serif"/>
              <a:ea typeface="Microsoft Sans Serif"/>
              <a:cs typeface="Microsoft Sans Serif"/>
            </a:endParaRPr>
          </a:p>
          <a:p>
            <a:endParaRPr lang="en-US" sz="1800">
              <a:latin typeface="Microsoft Sans Serif"/>
              <a:ea typeface="Microsoft Sans Serif"/>
              <a:cs typeface="Microsoft Sans Serif"/>
            </a:endParaRPr>
          </a:p>
          <a:p>
            <a:pPr marL="0" indent="0">
              <a:buNone/>
            </a:pPr>
            <a:endParaRPr lang="en-US" sz="1800" b="1">
              <a:latin typeface="Microsoft Sans Serif"/>
              <a:ea typeface="Microsoft Sans Serif"/>
              <a:cs typeface="Microsoft Sans Serif"/>
            </a:endParaRPr>
          </a:p>
          <a:p>
            <a:pPr lvl="1"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337644B-94F6-E50A-8C41-C76ACCA14A49}"/>
              </a:ext>
            </a:extLst>
          </p:cNvPr>
          <p:cNvSpPr txBox="1"/>
          <p:nvPr/>
        </p:nvSpPr>
        <p:spPr>
          <a:xfrm>
            <a:off x="6204759" y="1594118"/>
            <a:ext cx="5590848" cy="24509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latin typeface="Microsoft Sans Serif"/>
                <a:ea typeface="Microsoft Sans Serif"/>
                <a:cs typeface="Microsoft Sans Serif"/>
              </a:rPr>
              <a:t>Linda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</a:rPr>
              <a:t>🗒️ </a:t>
            </a:r>
            <a:r>
              <a:rPr lang="en-US" sz="2000">
                <a:latin typeface="Microsoft Sans Serif"/>
                <a:ea typeface="Calibri"/>
                <a:cs typeface="Calibri"/>
              </a:rPr>
              <a:t>Documentation &amp; Presentation PPT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</a:rPr>
              <a:t>📝 </a:t>
            </a:r>
            <a:r>
              <a:rPr lang="en-US" sz="2000">
                <a:latin typeface="Microsoft Sans Serif"/>
                <a:ea typeface="Calibri"/>
                <a:cs typeface="Calibri"/>
              </a:rPr>
              <a:t>Requirements Gathering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>
              <a:latin typeface="Microsoft Sans Serif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>
              <a:latin typeface="Microsoft Sans Serif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Sans Serif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54214-73C0-5C77-9D03-47841B54AE81}"/>
              </a:ext>
            </a:extLst>
          </p:cNvPr>
          <p:cNvSpPr txBox="1"/>
          <p:nvPr/>
        </p:nvSpPr>
        <p:spPr>
          <a:xfrm>
            <a:off x="1117905" y="3568168"/>
            <a:ext cx="4188718" cy="2519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latin typeface="Microsoft Sans Serif"/>
              </a:rPr>
              <a:t>Ruben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📈 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Data Analysis &amp; Modeling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🖼️ 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Visualization Development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✅ 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Testing &amp; Validation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>
              <a:latin typeface="Microsoft Sans Serif"/>
              <a:ea typeface="Microsoft Sans Serif"/>
              <a:cs typeface="Microsoft Sans Serif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3E4F4-4E9C-1EB4-2190-80686BCF7C4E}"/>
              </a:ext>
            </a:extLst>
          </p:cNvPr>
          <p:cNvSpPr txBox="1"/>
          <p:nvPr/>
        </p:nvSpPr>
        <p:spPr>
          <a:xfrm>
            <a:off x="6260263" y="3568166"/>
            <a:ext cx="4955281" cy="2433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latin typeface="Microsoft Sans Serif"/>
                <a:ea typeface="Microsoft Sans Serif"/>
                <a:cs typeface="Microsoft Sans Serif"/>
              </a:rPr>
              <a:t>Collaborative Efforts</a:t>
            </a:r>
            <a:endParaRPr lang="en-US" sz="2000">
              <a:latin typeface="Microsoft Sans Serif"/>
              <a:ea typeface="Microsoft Sans Serif"/>
              <a:cs typeface="Microsoft Sans Serif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/>
              <a:t>🔧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System Integration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/>
              <a:t>🛠️ 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Troubleshooting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/>
              <a:t>📅 </a:t>
            </a:r>
            <a:r>
              <a:rPr lang="en-US" sz="2000">
                <a:latin typeface="Microsoft Sans Serif"/>
                <a:ea typeface="Microsoft Sans Serif"/>
                <a:cs typeface="Microsoft Sans Serif"/>
              </a:rPr>
              <a:t>Deliverables &amp; Deadlines Management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57" name="Title 1"/>
          <p:cNvSpPr txBox="1">
            <a:spLocks noGrp="1"/>
          </p:cNvSpPr>
          <p:nvPr>
            <p:ph type="title"/>
          </p:nvPr>
        </p:nvSpPr>
        <p:spPr>
          <a:xfrm>
            <a:off x="838200" y="545608"/>
            <a:ext cx="6554936" cy="497685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>
            <a:lvl1pPr>
              <a:defRPr sz="26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sz="4000"/>
              <a:t>Conclusion</a:t>
            </a:r>
            <a:endParaRPr lang="en-US" sz="4000"/>
          </a:p>
        </p:txBody>
      </p:sp>
      <p:sp>
        <p:nvSpPr>
          <p:cNvPr id="358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59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091455" y="6406786"/>
            <a:ext cx="262346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62" name="Rectangle: Rounded Corners 3"/>
          <p:cNvSpPr/>
          <p:nvPr/>
        </p:nvSpPr>
        <p:spPr>
          <a:xfrm>
            <a:off x="954682" y="1066115"/>
            <a:ext cx="4619735" cy="521149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>
            <a:solidFill>
              <a:srgbClr val="26415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68295" y="1549540"/>
            <a:ext cx="4377157" cy="4079830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pPr marL="0" indent="0" defTabSz="667512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876" i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 defTabSz="667512">
              <a:lnSpc>
                <a:spcPct val="150000"/>
              </a:lnSpc>
              <a:spcBef>
                <a:spcPts val="700"/>
              </a:spcBef>
              <a:buSzTx/>
              <a:buFontTx/>
              <a:buNone/>
              <a:defRPr sz="876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b="1">
                <a:latin typeface="Microsoft Sans Serif"/>
              </a:rPr>
              <a:t>📦 </a:t>
            </a:r>
            <a:r>
              <a:rPr sz="2000" u="sng">
                <a:solidFill>
                  <a:srgbClr val="000000"/>
                </a:solidFill>
                <a:latin typeface="Microsoft Sans Serif"/>
              </a:rPr>
              <a:t>Scalable Data Warehouse</a:t>
            </a:r>
            <a:r>
              <a:rPr sz="2000">
                <a:solidFill>
                  <a:srgbClr val="000000"/>
                </a:solidFill>
                <a:latin typeface="Microsoft Sans Serif"/>
              </a:rPr>
              <a:t> - designed for CME trading data</a:t>
            </a:r>
          </a:p>
          <a:p>
            <a:pPr marL="0" indent="0" defTabSz="667512">
              <a:lnSpc>
                <a:spcPct val="150000"/>
              </a:lnSpc>
              <a:spcBef>
                <a:spcPts val="700"/>
              </a:spcBef>
              <a:buSzTx/>
              <a:buNone/>
              <a:defRPr sz="87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📊 </a:t>
            </a:r>
            <a:r>
              <a:rPr sz="2000" u="sng">
                <a:latin typeface="Microsoft Sans Serif"/>
              </a:rPr>
              <a:t>Advanced Analytics</a:t>
            </a:r>
            <a:r>
              <a:rPr sz="2000">
                <a:latin typeface="Microsoft Sans Serif"/>
              </a:rPr>
              <a:t> — providing deep insights </a:t>
            </a:r>
            <a:r>
              <a:rPr lang="en-US" sz="2000">
                <a:latin typeface="Microsoft Sans Serif"/>
              </a:rPr>
              <a:t>into commodity</a:t>
            </a:r>
            <a:r>
              <a:rPr sz="2000">
                <a:latin typeface="Microsoft Sans Serif"/>
              </a:rPr>
              <a:t> markets</a:t>
            </a:r>
          </a:p>
          <a:p>
            <a:pPr marL="0" indent="0" defTabSz="667512">
              <a:lnSpc>
                <a:spcPct val="150000"/>
              </a:lnSpc>
              <a:spcBef>
                <a:spcPts val="700"/>
              </a:spcBef>
              <a:buSzTx/>
              <a:buFontTx/>
              <a:buNone/>
              <a:defRPr sz="87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⚡ </a:t>
            </a:r>
            <a:r>
              <a:rPr sz="2000" u="sng">
                <a:latin typeface="Microsoft Sans Serif"/>
              </a:rPr>
              <a:t>Real-time pipelines</a:t>
            </a:r>
            <a:r>
              <a:rPr sz="2000">
                <a:latin typeface="Microsoft Sans Serif"/>
              </a:rPr>
              <a:t> — enabling automated data processing</a:t>
            </a:r>
          </a:p>
          <a:p>
            <a:pPr marL="0" indent="0" defTabSz="667512">
              <a:lnSpc>
                <a:spcPct val="150000"/>
              </a:lnSpc>
              <a:spcBef>
                <a:spcPts val="700"/>
              </a:spcBef>
              <a:buSzTx/>
              <a:buFontTx/>
              <a:buNone/>
              <a:defRPr sz="87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🔍 </a:t>
            </a:r>
            <a:r>
              <a:rPr sz="2000" u="sng">
                <a:latin typeface="Microsoft Sans Serif"/>
              </a:rPr>
              <a:t>Actionable Reports</a:t>
            </a:r>
            <a:r>
              <a:rPr sz="2000">
                <a:latin typeface="Microsoft Sans Serif"/>
              </a:rPr>
              <a:t> – empowering stakeholders with data-driven decision-making</a:t>
            </a:r>
          </a:p>
        </p:txBody>
      </p:sp>
      <p:sp>
        <p:nvSpPr>
          <p:cNvPr id="364" name="Rectangle: Rounded Corners 9"/>
          <p:cNvSpPr/>
          <p:nvPr/>
        </p:nvSpPr>
        <p:spPr>
          <a:xfrm>
            <a:off x="6218840" y="1067013"/>
            <a:ext cx="4615174" cy="521149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>
            <a:solidFill>
              <a:srgbClr val="26415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TextBox 6"/>
          <p:cNvSpPr txBox="1"/>
          <p:nvPr/>
        </p:nvSpPr>
        <p:spPr>
          <a:xfrm>
            <a:off x="5965433" y="1182699"/>
            <a:ext cx="4868271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3200"/>
              <a:t>  </a:t>
            </a:r>
            <a:r>
              <a:rPr sz="3200">
                <a:solidFill>
                  <a:srgbClr val="404040"/>
                </a:solidFill>
              </a:rPr>
              <a:t>🚀 </a:t>
            </a:r>
            <a:r>
              <a:rPr sz="3200"/>
              <a:t>Moving Forward</a:t>
            </a:r>
            <a:endParaRPr lang="en-US" sz="3200">
              <a:latin typeface="Microsoft Sans Serif"/>
              <a:ea typeface="Arial"/>
              <a:cs typeface="Arial"/>
            </a:endParaRPr>
          </a:p>
        </p:txBody>
      </p:sp>
      <p:sp>
        <p:nvSpPr>
          <p:cNvPr id="366" name="TextBox 12"/>
          <p:cNvSpPr txBox="1"/>
          <p:nvPr/>
        </p:nvSpPr>
        <p:spPr>
          <a:xfrm>
            <a:off x="7085375" y="2213721"/>
            <a:ext cx="4008275" cy="274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ts val="4200"/>
              </a:lnSpc>
              <a:defRPr sz="12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400">
                <a:latin typeface="Microsoft Sans Serif"/>
              </a:rPr>
              <a:t>🌐 </a:t>
            </a:r>
            <a:r>
              <a:rPr sz="2000">
                <a:solidFill>
                  <a:srgbClr val="000000"/>
                </a:solidFill>
                <a:latin typeface="Microsoft Sans Serif"/>
              </a:rPr>
              <a:t>Expand Exchanges</a:t>
            </a:r>
            <a:endParaRPr lang="en-US" sz="2000">
              <a:solidFill>
                <a:srgbClr val="000000"/>
              </a:solidFill>
              <a:latin typeface="Microsoft Sans Serif"/>
            </a:endParaRPr>
          </a:p>
          <a:p>
            <a:pPr>
              <a:lnSpc>
                <a:spcPts val="4200"/>
              </a:lnSpc>
              <a:defRPr sz="12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000">
              <a:latin typeface="Microsoft Sans Serif"/>
            </a:endParaRPr>
          </a:p>
          <a:p>
            <a:pPr>
              <a:lnSpc>
                <a:spcPts val="4200"/>
              </a:lnSpc>
              <a:defRPr sz="12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🤖 </a:t>
            </a:r>
            <a:r>
              <a:rPr sz="2000">
                <a:solidFill>
                  <a:srgbClr val="000000"/>
                </a:solidFill>
                <a:latin typeface="Microsoft Sans Serif"/>
              </a:rPr>
              <a:t>AI &amp; Machine Learning</a:t>
            </a:r>
          </a:p>
          <a:p>
            <a:pPr>
              <a:lnSpc>
                <a:spcPts val="4200"/>
              </a:lnSpc>
              <a:defRPr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2000">
              <a:latin typeface="Microsoft Sans Serif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600"/>
              </a:lnSpc>
              <a:defRPr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Microsoft Sans Serif"/>
                <a:ea typeface="Times New Roman"/>
                <a:cs typeface="Times New Roman"/>
                <a:sym typeface="Times New Roman"/>
              </a:rPr>
              <a:t>📈 </a:t>
            </a:r>
            <a:r>
              <a:rPr sz="2000">
                <a:solidFill>
                  <a:srgbClr val="000000"/>
                </a:solidFill>
                <a:latin typeface="Microsoft Sans Serif"/>
                <a:ea typeface="Times New Roman"/>
                <a:cs typeface="Times New Roman"/>
                <a:sym typeface="Times New Roman"/>
              </a:rPr>
              <a:t>More Enhanced Analytics</a:t>
            </a:r>
            <a:r>
              <a:rPr sz="2000">
                <a:latin typeface="Microsoft Sans Serif"/>
              </a:rPr>
              <a:t> </a:t>
            </a:r>
          </a:p>
        </p:txBody>
      </p:sp>
      <p:sp>
        <p:nvSpPr>
          <p:cNvPr id="367" name="TextBox 13"/>
          <p:cNvSpPr txBox="1"/>
          <p:nvPr/>
        </p:nvSpPr>
        <p:spPr>
          <a:xfrm>
            <a:off x="956877" y="1138936"/>
            <a:ext cx="461800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2400">
                <a:solidFill>
                  <a:srgbClr val="40404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3200"/>
              <a:t>🏆 </a:t>
            </a:r>
            <a:r>
              <a:rPr sz="3200">
                <a:solidFill>
                  <a:srgbClr val="000000"/>
                </a:solidFill>
              </a:rPr>
              <a:t>What We Achieved</a:t>
            </a:r>
            <a:endParaRPr lang="en-US" sz="3200">
              <a:solidFill>
                <a:srgbClr val="000000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A9A6ED8-A5D3-2969-D4C0-C2BC5C5427B7}"/>
              </a:ext>
            </a:extLst>
          </p:cNvPr>
          <p:cNvCxnSpPr/>
          <p:nvPr/>
        </p:nvCxnSpPr>
        <p:spPr>
          <a:xfrm flipV="1">
            <a:off x="957292" y="1743880"/>
            <a:ext cx="4614890" cy="5069"/>
          </a:xfrm>
          <a:prstGeom prst="straightConnector1">
            <a:avLst/>
          </a:prstGeom>
          <a:noFill/>
          <a:ln w="28575" cap="flat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BA0303-FDD0-8188-7FAE-03F9F1D27858}"/>
              </a:ext>
            </a:extLst>
          </p:cNvPr>
          <p:cNvCxnSpPr>
            <a:cxnSpLocks/>
          </p:cNvCxnSpPr>
          <p:nvPr/>
        </p:nvCxnSpPr>
        <p:spPr>
          <a:xfrm flipV="1">
            <a:off x="6222849" y="1739317"/>
            <a:ext cx="4614890" cy="5069"/>
          </a:xfrm>
          <a:prstGeom prst="straightConnector1">
            <a:avLst/>
          </a:prstGeom>
          <a:noFill/>
          <a:ln w="28575" cap="flat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02955F-BE66-FE47-9A94-5613EC44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58" y="263232"/>
            <a:ext cx="10515600" cy="1179366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icrosoft Sans Serif"/>
                <a:ea typeface="Microsoft Sans Serif"/>
                <a:cs typeface="Arial"/>
              </a:rPr>
              <a:t>Future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7C9BB-31B0-05E6-B910-30047D889137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80894-B19A-40DE-F1D0-62A44FACCB4F}"/>
              </a:ext>
            </a:extLst>
          </p:cNvPr>
          <p:cNvSpPr/>
          <p:nvPr/>
        </p:nvSpPr>
        <p:spPr>
          <a:xfrm>
            <a:off x="183009" y="1378867"/>
            <a:ext cx="3804704" cy="4896638"/>
          </a:xfrm>
          <a:prstGeom prst="rect">
            <a:avLst/>
          </a:prstGeom>
          <a:solidFill>
            <a:srgbClr val="5B9BD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5AFBE-0FB7-CE57-FFC2-D05AF56B0C8C}"/>
              </a:ext>
            </a:extLst>
          </p:cNvPr>
          <p:cNvSpPr txBox="1"/>
          <p:nvPr/>
        </p:nvSpPr>
        <p:spPr>
          <a:xfrm>
            <a:off x="184737" y="1549648"/>
            <a:ext cx="38017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Microsoft Sans Serif"/>
                <a:ea typeface="Microsoft Sans Serif"/>
                <a:cs typeface="Arial"/>
              </a:rPr>
              <a:t>Technical enhancement</a:t>
            </a:r>
            <a:endParaRPr lang="en-US" sz="2400" b="1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8A353-286B-66BC-8C6E-48B2747D6E88}"/>
              </a:ext>
            </a:extLst>
          </p:cNvPr>
          <p:cNvSpPr txBox="1"/>
          <p:nvPr/>
        </p:nvSpPr>
        <p:spPr>
          <a:xfrm>
            <a:off x="463778" y="2090511"/>
            <a:ext cx="3232745" cy="3727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Real-time streaming data </a:t>
            </a:r>
            <a:endParaRPr lang="en-US" sz="2000">
              <a:latin typeface="Microsoft Sans Serif"/>
              <a:ea typeface="Microsoft Sans Serif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ML- powered predictive analytics​​</a:t>
            </a:r>
            <a:endParaRPr lang="en-US" sz="2000">
              <a:latin typeface="Microsoft Sans Serif"/>
              <a:ea typeface="Microsoft Sans Serif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Advanced data quality monitoring​​</a:t>
            </a:r>
            <a:endParaRPr lang="en-US" sz="2000">
              <a:latin typeface="Microsoft Sans Serif"/>
              <a:ea typeface="Microsoft Sans Serif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Automated anomaly detection​​</a:t>
            </a:r>
            <a:endParaRPr lang="en-US" sz="2000">
              <a:latin typeface="Microsoft Sans Serif"/>
              <a:ea typeface="Microsoft Sans Serif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7D004-4588-3A8E-6C93-93388C6A0896}"/>
              </a:ext>
            </a:extLst>
          </p:cNvPr>
          <p:cNvSpPr/>
          <p:nvPr/>
        </p:nvSpPr>
        <p:spPr>
          <a:xfrm>
            <a:off x="4177429" y="1378866"/>
            <a:ext cx="3812175" cy="4896638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srgbClr val="000000"/>
              </a:solidFill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07379-C2C7-40B3-8256-EB3F22071DD4}"/>
              </a:ext>
            </a:extLst>
          </p:cNvPr>
          <p:cNvSpPr txBox="1"/>
          <p:nvPr/>
        </p:nvSpPr>
        <p:spPr>
          <a:xfrm>
            <a:off x="4319308" y="1550862"/>
            <a:ext cx="3529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Microsoft Sans Serif"/>
                <a:ea typeface="Microsoft Sans Serif"/>
                <a:cs typeface="Arial"/>
              </a:rPr>
              <a:t>Business Extensions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B0812-2FAD-2B20-3C9F-A5236FA8CCC8}"/>
              </a:ext>
            </a:extLst>
          </p:cNvPr>
          <p:cNvSpPr txBox="1"/>
          <p:nvPr/>
        </p:nvSpPr>
        <p:spPr>
          <a:xfrm>
            <a:off x="4285917" y="2089085"/>
            <a:ext cx="3558362" cy="3265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Integration with other exchanges(CBOT,NYMEX)​​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Risk management analytics​​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Portfolio optimization tools​​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cs typeface="Arial"/>
              </a:rPr>
              <a:t>Regulatory compliance reporting​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C7EFB5-6D57-9CEA-FB1B-4B4D42D474D0}"/>
              </a:ext>
            </a:extLst>
          </p:cNvPr>
          <p:cNvSpPr/>
          <p:nvPr/>
        </p:nvSpPr>
        <p:spPr>
          <a:xfrm>
            <a:off x="8204510" y="1378867"/>
            <a:ext cx="3812175" cy="4896638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0937B4-CA0E-BA9E-73CA-60335B4960F4}"/>
              </a:ext>
            </a:extLst>
          </p:cNvPr>
          <p:cNvSpPr txBox="1"/>
          <p:nvPr/>
        </p:nvSpPr>
        <p:spPr>
          <a:xfrm>
            <a:off x="8202693" y="1549182"/>
            <a:ext cx="393214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Microsoft Sans Serif"/>
                <a:ea typeface="Microsoft Sans Serif"/>
                <a:cs typeface="Arial"/>
              </a:rPr>
              <a:t>Scalability</a:t>
            </a:r>
            <a:r>
              <a:rPr lang="en-US">
                <a:cs typeface="Arial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Microsoft Sans Serif"/>
                <a:ea typeface="Microsoft Sans Serif"/>
                <a:cs typeface="Arial"/>
              </a:rPr>
              <a:t>improvement</a:t>
            </a:r>
          </a:p>
          <a:p>
            <a:endParaRPr lang="en-US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9B64E-E0C2-1A0C-42FA-5733217FBF94}"/>
              </a:ext>
            </a:extLst>
          </p:cNvPr>
          <p:cNvSpPr txBox="1"/>
          <p:nvPr/>
        </p:nvSpPr>
        <p:spPr>
          <a:xfrm>
            <a:off x="8521798" y="2010965"/>
            <a:ext cx="3297478" cy="42861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ea typeface="Microsoft Sans Serif"/>
                <a:cs typeface="Arial"/>
              </a:rPr>
              <a:t>Containerization(Docker/Kubernetes)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ea typeface="Microsoft Sans Serif"/>
                <a:cs typeface="Arial"/>
              </a:rPr>
              <a:t>Monitoring &amp; alerting systems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Microsoft Sans Serif"/>
                <a:ea typeface="Microsoft Sans Serif"/>
                <a:cs typeface="Arial"/>
              </a:rPr>
              <a:t>Multi-region deployments(Global trading operations)</a:t>
            </a:r>
          </a:p>
        </p:txBody>
      </p:sp>
    </p:spTree>
    <p:extLst>
      <p:ext uri="{BB962C8B-B14F-4D97-AF65-F5344CB8AC3E}">
        <p14:creationId xmlns:p14="http://schemas.microsoft.com/office/powerpoint/2010/main" val="2359233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Footer Placeholder 7"/>
          <p:cNvSpPr txBox="1"/>
          <p:nvPr/>
        </p:nvSpPr>
        <p:spPr>
          <a:xfrm>
            <a:off x="4084320" y="6400413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lang="en-US">
                <a:latin typeface="Arial"/>
                <a:cs typeface="Arial"/>
              </a:rPr>
              <a:t>CIS4400 Data Warehouse Summer 2025</a:t>
            </a:r>
            <a:endParaRPr lang="en-US"/>
          </a:p>
        </p:txBody>
      </p:sp>
      <p:sp>
        <p:nvSpPr>
          <p:cNvPr id="3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45388" y="3424897"/>
            <a:ext cx="10515601" cy="1500188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>
            <a:lvl1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>
                <a:latin typeface="Times New Roman"/>
              </a:rPr>
              <a:t>For questions or further  information regarding CME Commodities Data Warehouse Project, please contact any team member through the university email system. </a:t>
            </a:r>
          </a:p>
        </p:txBody>
      </p:sp>
      <p:sp>
        <p:nvSpPr>
          <p:cNvPr id="400" name="Title 1"/>
          <p:cNvSpPr txBox="1">
            <a:spLocks noGrp="1"/>
          </p:cNvSpPr>
          <p:nvPr>
            <p:ph type="title"/>
          </p:nvPr>
        </p:nvSpPr>
        <p:spPr>
          <a:xfrm>
            <a:off x="838200" y="1043430"/>
            <a:ext cx="10515600" cy="171926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Thank You!</a:t>
            </a:r>
          </a:p>
        </p:txBody>
      </p:sp>
      <p:pic>
        <p:nvPicPr>
          <p:cNvPr id="40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49" y="4936270"/>
            <a:ext cx="2452255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lide Number Placeholder 9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2838-1AD4-6222-4776-A9C86F1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en-US" b="1">
                <a:latin typeface="Calibri Light"/>
                <a:ea typeface="Calibri Light"/>
                <a:cs typeface="Calibri Light"/>
              </a:rPr>
              <a:t>What is CME?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FCBAB-F285-8737-9411-A16646D5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7892"/>
            <a:ext cx="10515600" cy="4419071"/>
          </a:xfr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Chicago Mercantile Exchange (CME) is one of the world’s largest financial derivatives exchanges.</a:t>
            </a:r>
            <a:endParaRPr lang="en-US"/>
          </a:p>
          <a:p>
            <a:pPr marL="0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🔹 Facilitates trading of futures &amp; options on: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    • Commodities (corn, soybeans, crude oil)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     • Stock indexes, interest rates, FX, crypto</a:t>
            </a:r>
            <a:endParaRPr lang="en-US"/>
          </a:p>
          <a:p>
            <a:pPr marL="0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🔹 Enables price discovery and risk management for global markets</a:t>
            </a:r>
            <a:endParaRPr lang="en-US"/>
          </a:p>
          <a:p>
            <a:pPr marL="0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🔹 Serves as a central marketplace for buyers and sellers to trade based on future price expectations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2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ooter Placeholder 7"/>
          <p:cNvSpPr txBox="1"/>
          <p:nvPr/>
        </p:nvSpPr>
        <p:spPr>
          <a:xfrm>
            <a:off x="4084320" y="6406786"/>
            <a:ext cx="4023360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CIS4400 Data Warehouse Summer 2025</a:t>
            </a:r>
          </a:p>
        </p:txBody>
      </p:sp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643965" y="365127"/>
            <a:ext cx="10515600" cy="132556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defRPr sz="28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4000">
                <a:solidFill>
                  <a:srgbClr val="002060"/>
                </a:solidFill>
              </a:rPr>
              <a:t>Project Goal and Importance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905976" y="1716302"/>
            <a:ext cx="10517850" cy="455764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SzTx/>
              <a:buFontTx/>
              <a:buNone/>
              <a:tabLst>
                <a:tab pos="165100" algn="l"/>
                <a:tab pos="342900" algn="l"/>
                <a:tab pos="520700" algn="l"/>
                <a:tab pos="685800" algn="l"/>
                <a:tab pos="863600" algn="l"/>
                <a:tab pos="1041400" algn="l"/>
                <a:tab pos="1219200" algn="l"/>
                <a:tab pos="1384300" algn="l"/>
                <a:tab pos="1562100" algn="l"/>
                <a:tab pos="1739900" algn="l"/>
                <a:tab pos="1905000" algn="l"/>
                <a:tab pos="2082800" algn="l"/>
              </a:tabLst>
              <a:defRPr sz="1176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000">
                <a:latin typeface="Microsoft Sans Serif"/>
              </a:rPr>
              <a:t>Developed an end-to-end cloud-based data warehouse for analyzing CME commodities trading data and uncovering the most frequently traded assets</a:t>
            </a:r>
            <a:endParaRPr lang="en-US" sz="2000">
              <a:latin typeface="Microsoft Sans Serif"/>
            </a:endParaRPr>
          </a:p>
        </p:txBody>
      </p:sp>
      <p:sp>
        <p:nvSpPr>
          <p:cNvPr id="209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225" name="Content Placeholder 2"/>
          <p:cNvGrpSpPr/>
          <p:nvPr/>
        </p:nvGrpSpPr>
        <p:grpSpPr>
          <a:xfrm>
            <a:off x="747457" y="3141507"/>
            <a:ext cx="10678332" cy="1887884"/>
            <a:chOff x="0" y="0"/>
            <a:chExt cx="10678332" cy="1887883"/>
          </a:xfrm>
        </p:grpSpPr>
        <p:sp>
          <p:nvSpPr>
            <p:cNvPr id="213" name="Shape"/>
            <p:cNvSpPr/>
            <p:nvPr/>
          </p:nvSpPr>
          <p:spPr>
            <a:xfrm>
              <a:off x="460170" y="0"/>
              <a:ext cx="1439511" cy="14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Square"/>
            <p:cNvSpPr/>
            <p:nvPr/>
          </p:nvSpPr>
          <p:spPr>
            <a:xfrm>
              <a:off x="766952" y="306781"/>
              <a:ext cx="825948" cy="825948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Provides critical insights into market activity and trading patterns"/>
            <p:cNvSpPr/>
            <p:nvPr/>
          </p:nvSpPr>
          <p:spPr>
            <a:xfrm>
              <a:off x="0" y="1887882"/>
              <a:ext cx="2359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577850">
                <a:lnSpc>
                  <a:spcPct val="90000"/>
                </a:lnSpc>
                <a:spcBef>
                  <a:spcPts val="500"/>
                </a:spcBef>
                <a:defRPr sz="1200" cap="all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Provides critical insights into market activity and trading patterns </a:t>
              </a:r>
            </a:p>
          </p:txBody>
        </p:sp>
        <p:sp>
          <p:nvSpPr>
            <p:cNvPr id="216" name="Shape"/>
            <p:cNvSpPr/>
            <p:nvPr/>
          </p:nvSpPr>
          <p:spPr>
            <a:xfrm>
              <a:off x="3232998" y="0"/>
              <a:ext cx="1439511" cy="14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7" name="Square"/>
            <p:cNvSpPr/>
            <p:nvPr/>
          </p:nvSpPr>
          <p:spPr>
            <a:xfrm>
              <a:off x="3539778" y="306781"/>
              <a:ext cx="825949" cy="82594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8" name="Supports data-driven decision-making for stakeholders"/>
            <p:cNvSpPr/>
            <p:nvPr/>
          </p:nvSpPr>
          <p:spPr>
            <a:xfrm>
              <a:off x="2772826" y="1887882"/>
              <a:ext cx="2359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577850">
                <a:lnSpc>
                  <a:spcPct val="90000"/>
                </a:lnSpc>
                <a:spcBef>
                  <a:spcPts val="500"/>
                </a:spcBef>
                <a:defRPr sz="1200" cap="all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Supports data-driven decision-making for stakeholders </a:t>
              </a:r>
            </a:p>
          </p:txBody>
        </p:sp>
        <p:sp>
          <p:nvSpPr>
            <p:cNvPr id="219" name="Shape"/>
            <p:cNvSpPr/>
            <p:nvPr/>
          </p:nvSpPr>
          <p:spPr>
            <a:xfrm>
              <a:off x="6005823" y="0"/>
              <a:ext cx="1439511" cy="14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0" name="Square"/>
            <p:cNvSpPr/>
            <p:nvPr/>
          </p:nvSpPr>
          <p:spPr>
            <a:xfrm>
              <a:off x="6312605" y="306781"/>
              <a:ext cx="825949" cy="825948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1" name="Enables identification of high-volume trading opportunities"/>
            <p:cNvSpPr/>
            <p:nvPr/>
          </p:nvSpPr>
          <p:spPr>
            <a:xfrm>
              <a:off x="5545652" y="1887882"/>
              <a:ext cx="23598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577850">
                <a:lnSpc>
                  <a:spcPct val="90000"/>
                </a:lnSpc>
                <a:spcBef>
                  <a:spcPts val="500"/>
                </a:spcBef>
                <a:defRPr sz="1300" cap="all">
                  <a:latin typeface="Arial"/>
                  <a:ea typeface="Arial"/>
                  <a:cs typeface="Arial"/>
                  <a:sym typeface="Arial"/>
                </a:defRPr>
              </a:pPr>
              <a:r>
                <a:rPr sz="1200">
                  <a:latin typeface="Times New Roman"/>
                  <a:ea typeface="Times New Roman"/>
                  <a:cs typeface="Times New Roman"/>
                  <a:sym typeface="Times New Roman"/>
                </a:rPr>
                <a:t>Enables identification of high-volume trading opportunities</a:t>
              </a:r>
              <a:r>
                <a:t> </a:t>
              </a:r>
            </a:p>
          </p:txBody>
        </p:sp>
        <p:sp>
          <p:nvSpPr>
            <p:cNvPr id="222" name="Shape"/>
            <p:cNvSpPr/>
            <p:nvPr/>
          </p:nvSpPr>
          <p:spPr>
            <a:xfrm>
              <a:off x="8778650" y="0"/>
              <a:ext cx="1439511" cy="14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3" name="Square"/>
            <p:cNvSpPr/>
            <p:nvPr/>
          </p:nvSpPr>
          <p:spPr>
            <a:xfrm>
              <a:off x="9085431" y="306781"/>
              <a:ext cx="825949" cy="825948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4" name="Facilitates comprehensive analysis of commodity market trends"/>
            <p:cNvSpPr/>
            <p:nvPr/>
          </p:nvSpPr>
          <p:spPr>
            <a:xfrm>
              <a:off x="8318479" y="1887882"/>
              <a:ext cx="2359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577850">
                <a:lnSpc>
                  <a:spcPct val="90000"/>
                </a:lnSpc>
                <a:spcBef>
                  <a:spcPts val="500"/>
                </a:spcBef>
                <a:defRPr sz="1200" cap="all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Facilitates comprehensive analysis of commodity market trends 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 advAuto="0"/>
      <p:bldP spid="208" grpId="0" build="p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28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sz="4000"/>
              <a:t>Requirements Details</a:t>
            </a:r>
            <a:endParaRPr lang="en-US" sz="4000"/>
          </a:p>
        </p:txBody>
      </p:sp>
      <p:sp>
        <p:nvSpPr>
          <p:cNvPr id="229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3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45" name="Content Placeholder 71"/>
          <p:cNvGrpSpPr/>
          <p:nvPr/>
        </p:nvGrpSpPr>
        <p:grpSpPr>
          <a:xfrm>
            <a:off x="700862" y="1694522"/>
            <a:ext cx="10515601" cy="4347727"/>
            <a:chOff x="0" y="0"/>
            <a:chExt cx="10515600" cy="4347727"/>
          </a:xfrm>
        </p:grpSpPr>
        <p:sp>
          <p:nvSpPr>
            <p:cNvPr id="233" name="Rounded Rectangle"/>
            <p:cNvSpPr/>
            <p:nvPr/>
          </p:nvSpPr>
          <p:spPr>
            <a:xfrm>
              <a:off x="0" y="0"/>
              <a:ext cx="10515600" cy="915311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4" name="Square"/>
            <p:cNvSpPr/>
            <p:nvPr/>
          </p:nvSpPr>
          <p:spPr>
            <a:xfrm>
              <a:off x="276880" y="205944"/>
              <a:ext cx="503421" cy="50342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5" name="Track most traded securities and assets by exchange for commodities"/>
            <p:cNvSpPr txBox="1"/>
            <p:nvPr/>
          </p:nvSpPr>
          <p:spPr>
            <a:xfrm>
              <a:off x="1057183" y="205951"/>
              <a:ext cx="9458416" cy="503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2000">
                  <a:latin typeface="Microsoft Sans Serif"/>
                </a:rPr>
                <a:t>Track most traded securities and assets by exchange for commodities</a:t>
              </a:r>
              <a:endParaRPr lang="en-US" sz="2000">
                <a:latin typeface="Microsoft Sans Serif"/>
              </a:endParaRPr>
            </a:p>
          </p:txBody>
        </p:sp>
        <p:sp>
          <p:nvSpPr>
            <p:cNvPr id="236" name="Rounded Rectangle"/>
            <p:cNvSpPr/>
            <p:nvPr/>
          </p:nvSpPr>
          <p:spPr>
            <a:xfrm>
              <a:off x="0" y="1144138"/>
              <a:ext cx="10515600" cy="915312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7" name="Square"/>
            <p:cNvSpPr/>
            <p:nvPr/>
          </p:nvSpPr>
          <p:spPr>
            <a:xfrm>
              <a:off x="276880" y="1350083"/>
              <a:ext cx="503421" cy="503421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8" name="Aggregate revenue data by commodities and asset types"/>
            <p:cNvSpPr txBox="1"/>
            <p:nvPr/>
          </p:nvSpPr>
          <p:spPr>
            <a:xfrm>
              <a:off x="1057183" y="1350089"/>
              <a:ext cx="9458416" cy="503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2000">
                  <a:latin typeface="Microsoft Sans Serif"/>
                </a:rPr>
                <a:t>Aggregate revenue data by commodities and asset types</a:t>
              </a:r>
              <a:endParaRPr lang="en-US" sz="2000">
                <a:latin typeface="Microsoft Sans Serif"/>
              </a:endParaRPr>
            </a:p>
          </p:txBody>
        </p:sp>
        <p:sp>
          <p:nvSpPr>
            <p:cNvPr id="239" name="Rounded Rectangle"/>
            <p:cNvSpPr/>
            <p:nvPr/>
          </p:nvSpPr>
          <p:spPr>
            <a:xfrm>
              <a:off x="0" y="2288276"/>
              <a:ext cx="10515600" cy="915312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0" name="Square"/>
            <p:cNvSpPr/>
            <p:nvPr/>
          </p:nvSpPr>
          <p:spPr>
            <a:xfrm>
              <a:off x="276880" y="2494221"/>
              <a:ext cx="503421" cy="503421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1" name="Drill down analysis by week/time periods"/>
            <p:cNvSpPr txBox="1"/>
            <p:nvPr/>
          </p:nvSpPr>
          <p:spPr>
            <a:xfrm>
              <a:off x="1057183" y="2494228"/>
              <a:ext cx="9458416" cy="503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2000">
                  <a:latin typeface="Microsoft Sans Serif"/>
                </a:rPr>
                <a:t>Drill down analysis by week/time periods</a:t>
              </a:r>
              <a:endParaRPr lang="en-US" sz="2000">
                <a:latin typeface="Microsoft Sans Serif"/>
              </a:endParaRPr>
            </a:p>
          </p:txBody>
        </p:sp>
        <p:sp>
          <p:nvSpPr>
            <p:cNvPr id="242" name="Rounded Rectangle"/>
            <p:cNvSpPr/>
            <p:nvPr/>
          </p:nvSpPr>
          <p:spPr>
            <a:xfrm>
              <a:off x="0" y="3432416"/>
              <a:ext cx="10515600" cy="915311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3" name="Square"/>
            <p:cNvSpPr/>
            <p:nvPr/>
          </p:nvSpPr>
          <p:spPr>
            <a:xfrm>
              <a:off x="276880" y="3638361"/>
              <a:ext cx="503421" cy="503421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4" name="Real-time data integration capabilities"/>
            <p:cNvSpPr txBox="1"/>
            <p:nvPr/>
          </p:nvSpPr>
          <p:spPr>
            <a:xfrm>
              <a:off x="1057183" y="3638367"/>
              <a:ext cx="9458416" cy="503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2000">
                  <a:latin typeface="Microsoft Sans Serif"/>
                </a:rPr>
                <a:t>Real-time data integration capabilities</a:t>
              </a:r>
              <a:endParaRPr lang="en-US" sz="2000">
                <a:latin typeface="Microsoft Sans Serif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">
            <a:extLst>
              <a:ext uri="{FF2B5EF4-FFF2-40B4-BE49-F238E27FC236}">
                <a16:creationId xmlns:a16="http://schemas.microsoft.com/office/drawing/2014/main" id="{4BDD5856-2F39-24DE-2E89-C7CE42AD79BE}"/>
              </a:ext>
            </a:extLst>
          </p:cNvPr>
          <p:cNvSpPr/>
          <p:nvPr/>
        </p:nvSpPr>
        <p:spPr>
          <a:xfrm>
            <a:off x="1142733" y="2297498"/>
            <a:ext cx="1335918" cy="1335918"/>
          </a:xfrm>
          <a:prstGeom prst="ellipse">
            <a:avLst/>
          </a:prstGeom>
          <a:solidFill>
            <a:srgbClr val="D0DEE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sz="4000"/>
              <a:t>Business Personas</a:t>
            </a:r>
            <a:endParaRPr lang="en-US" sz="4000"/>
          </a:p>
        </p:txBody>
      </p:sp>
      <p:sp>
        <p:nvSpPr>
          <p:cNvPr id="249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5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3" name="TextBox 5"/>
          <p:cNvSpPr txBox="1"/>
          <p:nvPr/>
        </p:nvSpPr>
        <p:spPr>
          <a:xfrm>
            <a:off x="839974" y="1715714"/>
            <a:ext cx="205945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IT Manager</a:t>
            </a:r>
          </a:p>
        </p:txBody>
      </p:sp>
      <p:sp>
        <p:nvSpPr>
          <p:cNvPr id="254" name="TextBox 6"/>
          <p:cNvSpPr txBox="1"/>
          <p:nvPr/>
        </p:nvSpPr>
        <p:spPr>
          <a:xfrm>
            <a:off x="5983418" y="1715036"/>
            <a:ext cx="2707965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Project Manager</a:t>
            </a:r>
          </a:p>
        </p:txBody>
      </p:sp>
      <p:sp>
        <p:nvSpPr>
          <p:cNvPr id="255" name="TextBox 12"/>
          <p:cNvSpPr txBox="1"/>
          <p:nvPr/>
        </p:nvSpPr>
        <p:spPr>
          <a:xfrm>
            <a:off x="810757" y="3787977"/>
            <a:ext cx="231885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Data Analyst</a:t>
            </a:r>
          </a:p>
        </p:txBody>
      </p:sp>
      <p:sp>
        <p:nvSpPr>
          <p:cNvPr id="256" name="TextBox 13"/>
          <p:cNvSpPr txBox="1"/>
          <p:nvPr/>
        </p:nvSpPr>
        <p:spPr>
          <a:xfrm>
            <a:off x="6087043" y="3787095"/>
            <a:ext cx="2340475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Data Engineer</a:t>
            </a:r>
          </a:p>
        </p:txBody>
      </p:sp>
      <p:grpSp>
        <p:nvGrpSpPr>
          <p:cNvPr id="269" name="Content Placeholder 2"/>
          <p:cNvGrpSpPr/>
          <p:nvPr/>
        </p:nvGrpSpPr>
        <p:grpSpPr>
          <a:xfrm>
            <a:off x="1145204" y="2299428"/>
            <a:ext cx="9980007" cy="3372977"/>
            <a:chOff x="110924" y="38583"/>
            <a:chExt cx="9980006" cy="3372975"/>
          </a:xfrm>
        </p:grpSpPr>
        <p:sp>
          <p:nvSpPr>
            <p:cNvPr id="258" name="Rectangle"/>
            <p:cNvSpPr/>
            <p:nvPr/>
          </p:nvSpPr>
          <p:spPr>
            <a:xfrm>
              <a:off x="380454" y="290186"/>
              <a:ext cx="788629" cy="82446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" name="Oversees technical implementation and infrastructure"/>
            <p:cNvSpPr/>
            <p:nvPr/>
          </p:nvSpPr>
          <p:spPr>
            <a:xfrm>
              <a:off x="1622182" y="667957"/>
              <a:ext cx="31489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22350">
                <a:spcBef>
                  <a:spcPts val="900"/>
                </a:spcBef>
                <a:defRPr sz="1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Oversees technical implementation and infrastructure</a:t>
              </a:r>
            </a:p>
          </p:txBody>
        </p:sp>
        <p:sp>
          <p:nvSpPr>
            <p:cNvPr id="260" name="Circle"/>
            <p:cNvSpPr/>
            <p:nvPr/>
          </p:nvSpPr>
          <p:spPr>
            <a:xfrm>
              <a:off x="5310157" y="38583"/>
              <a:ext cx="1335918" cy="1335917"/>
            </a:xfrm>
            <a:prstGeom prst="ellipse">
              <a:avLst/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1" name="Square"/>
            <p:cNvSpPr/>
            <p:nvPr/>
          </p:nvSpPr>
          <p:spPr>
            <a:xfrm>
              <a:off x="5600345" y="314300"/>
              <a:ext cx="774831" cy="77483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" name="Coordinates team tasks, timelines, and stakeholder communication"/>
            <p:cNvSpPr/>
            <p:nvPr/>
          </p:nvSpPr>
          <p:spPr>
            <a:xfrm>
              <a:off x="6941987" y="667957"/>
              <a:ext cx="31489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22350">
                <a:spcBef>
                  <a:spcPts val="900"/>
                </a:spcBef>
                <a:defRPr sz="1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Coordinates team tasks, timelines, and stakeholder communication</a:t>
              </a:r>
            </a:p>
          </p:txBody>
        </p:sp>
        <p:sp>
          <p:nvSpPr>
            <p:cNvPr id="263" name="Circle"/>
            <p:cNvSpPr/>
            <p:nvPr/>
          </p:nvSpPr>
          <p:spPr>
            <a:xfrm>
              <a:off x="110924" y="2075641"/>
              <a:ext cx="1335917" cy="1335917"/>
            </a:xfrm>
            <a:prstGeom prst="ellipse">
              <a:avLst/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" name="Square"/>
            <p:cNvSpPr/>
            <p:nvPr/>
          </p:nvSpPr>
          <p:spPr>
            <a:xfrm>
              <a:off x="391465" y="2346538"/>
              <a:ext cx="774832" cy="774831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" name="Responsible for data analysis, reporting, and insights generation"/>
            <p:cNvSpPr/>
            <p:nvPr/>
          </p:nvSpPr>
          <p:spPr>
            <a:xfrm>
              <a:off x="1622182" y="2743599"/>
              <a:ext cx="31489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22350">
                <a:spcBef>
                  <a:spcPts val="900"/>
                </a:spcBef>
                <a:defRPr sz="1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Responsible for data analysis, reporting, and insights generation</a:t>
              </a:r>
            </a:p>
          </p:txBody>
        </p:sp>
        <p:sp>
          <p:nvSpPr>
            <p:cNvPr id="266" name="Circle"/>
            <p:cNvSpPr/>
            <p:nvPr/>
          </p:nvSpPr>
          <p:spPr>
            <a:xfrm>
              <a:off x="5290866" y="2075641"/>
              <a:ext cx="1335918" cy="1335917"/>
            </a:xfrm>
            <a:prstGeom prst="ellipse">
              <a:avLst/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7" name="Square"/>
            <p:cNvSpPr/>
            <p:nvPr/>
          </p:nvSpPr>
          <p:spPr>
            <a:xfrm>
              <a:off x="5600345" y="2356183"/>
              <a:ext cx="774831" cy="774831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8" name="Builds and maintains data pipelines and infrastructure"/>
            <p:cNvSpPr/>
            <p:nvPr/>
          </p:nvSpPr>
          <p:spPr>
            <a:xfrm>
              <a:off x="6941987" y="2743599"/>
              <a:ext cx="31489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22350">
                <a:spcBef>
                  <a:spcPts val="900"/>
                </a:spcBef>
                <a:defRPr sz="1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Builds and maintains data pipelines and infrastructure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3" grpId="0" animBg="1" advAuto="0"/>
      <p:bldP spid="254" grpId="0" animBg="1" advAuto="0"/>
      <p:bldP spid="255" grpId="0" animBg="1" advAuto="0"/>
      <p:bldP spid="25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sz="4000"/>
              <a:t>Benefits and Costs</a:t>
            </a:r>
            <a:endParaRPr lang="en-US" sz="4000"/>
          </a:p>
        </p:txBody>
      </p:sp>
      <p:sp>
        <p:nvSpPr>
          <p:cNvPr id="273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7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300" name="Text Placeholder 2"/>
          <p:cNvGrpSpPr/>
          <p:nvPr/>
        </p:nvGrpSpPr>
        <p:grpSpPr>
          <a:xfrm>
            <a:off x="1065925" y="1605633"/>
            <a:ext cx="4582207" cy="4212370"/>
            <a:chOff x="-1" y="-1"/>
            <a:chExt cx="4533977" cy="4168963"/>
          </a:xfrm>
        </p:grpSpPr>
        <p:sp>
          <p:nvSpPr>
            <p:cNvPr id="277" name="Line"/>
            <p:cNvSpPr/>
            <p:nvPr/>
          </p:nvSpPr>
          <p:spPr>
            <a:xfrm>
              <a:off x="2058746" y="2084479"/>
              <a:ext cx="411750" cy="177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87B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2058746" y="2084479"/>
              <a:ext cx="411750" cy="88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87B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2058746" y="2084479"/>
              <a:ext cx="411750" cy="1"/>
            </a:xfrm>
            <a:prstGeom prst="line">
              <a:avLst/>
            </a:prstGeom>
            <a:noFill/>
            <a:ln w="12700" cap="flat">
              <a:solidFill>
                <a:srgbClr val="487B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2058746" y="1199219"/>
              <a:ext cx="411750" cy="88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21600"/>
                  </a:lnTo>
                  <a:lnTo>
                    <a:pt x="10800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87B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2058746" y="313959"/>
              <a:ext cx="411750" cy="177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21600"/>
                  </a:lnTo>
                  <a:lnTo>
                    <a:pt x="10800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487BA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84" name="Group"/>
            <p:cNvGrpSpPr/>
            <p:nvPr/>
          </p:nvGrpSpPr>
          <p:grpSpPr>
            <a:xfrm>
              <a:off x="-1" y="1770520"/>
              <a:ext cx="2058749" cy="627920"/>
              <a:chOff x="-1" y="-1"/>
              <a:chExt cx="2058748" cy="627919"/>
            </a:xfrm>
          </p:grpSpPr>
          <p:sp>
            <p:nvSpPr>
              <p:cNvPr id="282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3" name="Key Benefits"/>
              <p:cNvSpPr txBox="1"/>
              <p:nvPr/>
            </p:nvSpPr>
            <p:spPr>
              <a:xfrm>
                <a:off x="0" y="132983"/>
                <a:ext cx="2058747" cy="361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2400">
                    <a:solidFill>
                      <a:srgbClr val="FFFFFF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defRPr>
                </a:lvl1pPr>
              </a:lstStyle>
              <a:p>
                <a:r>
                  <a:t>Key Benefits</a:t>
                </a:r>
              </a:p>
            </p:txBody>
          </p:sp>
        </p:grpSp>
        <p:grpSp>
          <p:nvGrpSpPr>
            <p:cNvPr id="287" name="Group"/>
            <p:cNvGrpSpPr/>
            <p:nvPr/>
          </p:nvGrpSpPr>
          <p:grpSpPr>
            <a:xfrm>
              <a:off x="2470495" y="-1"/>
              <a:ext cx="2058749" cy="627920"/>
              <a:chOff x="-1" y="-1"/>
              <a:chExt cx="2058748" cy="627919"/>
            </a:xfrm>
          </p:grpSpPr>
          <p:sp>
            <p:nvSpPr>
              <p:cNvPr id="285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6" name="Enhanced insights into market activity"/>
              <p:cNvSpPr txBox="1"/>
              <p:nvPr/>
            </p:nvSpPr>
            <p:spPr>
              <a:xfrm>
                <a:off x="0" y="138141"/>
                <a:ext cx="2058747" cy="351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>
                    <a:latin typeface="Microsoft Sans Serif"/>
                  </a:rPr>
                  <a:t>Enhanced insights into market activity</a:t>
                </a:r>
                <a:endParaRPr lang="en-US">
                  <a:latin typeface="Microsoft Sans Serif"/>
                </a:endParaRPr>
              </a:p>
            </p:txBody>
          </p:sp>
        </p:grpSp>
        <p:grpSp>
          <p:nvGrpSpPr>
            <p:cNvPr id="290" name="Group"/>
            <p:cNvGrpSpPr/>
            <p:nvPr/>
          </p:nvGrpSpPr>
          <p:grpSpPr>
            <a:xfrm>
              <a:off x="2470495" y="885260"/>
              <a:ext cx="2058749" cy="627920"/>
              <a:chOff x="-1" y="-1"/>
              <a:chExt cx="2058748" cy="627919"/>
            </a:xfrm>
          </p:grpSpPr>
          <p:sp>
            <p:nvSpPr>
              <p:cNvPr id="288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9" name="Support for data-driven decision-making"/>
              <p:cNvSpPr txBox="1"/>
              <p:nvPr/>
            </p:nvSpPr>
            <p:spPr>
              <a:xfrm>
                <a:off x="0" y="138141"/>
                <a:ext cx="2058747" cy="351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>
                    <a:latin typeface="Microsoft Sans Serif"/>
                  </a:rPr>
                  <a:t>Support for data-driven decision-making</a:t>
                </a:r>
                <a:endParaRPr lang="en-US">
                  <a:latin typeface="Microsoft Sans Serif"/>
                </a:endParaRPr>
              </a:p>
            </p:txBody>
          </p:sp>
        </p:grpSp>
        <p:grpSp>
          <p:nvGrpSpPr>
            <p:cNvPr id="293" name="Group"/>
            <p:cNvGrpSpPr/>
            <p:nvPr/>
          </p:nvGrpSpPr>
          <p:grpSpPr>
            <a:xfrm>
              <a:off x="2470495" y="1770520"/>
              <a:ext cx="2058749" cy="627920"/>
              <a:chOff x="-1" y="-1"/>
              <a:chExt cx="2058748" cy="627919"/>
            </a:xfrm>
          </p:grpSpPr>
          <p:sp>
            <p:nvSpPr>
              <p:cNvPr id="291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2" name="Clear understanding of trade volume patterns"/>
              <p:cNvSpPr txBox="1"/>
              <p:nvPr/>
            </p:nvSpPr>
            <p:spPr>
              <a:xfrm>
                <a:off x="0" y="138141"/>
                <a:ext cx="2058747" cy="351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Clear understanding of trade volume patterns</a:t>
                </a:r>
                <a:endParaRPr lang="en-US"/>
              </a:p>
            </p:txBody>
          </p:sp>
        </p:grpSp>
        <p:grpSp>
          <p:nvGrpSpPr>
            <p:cNvPr id="296" name="Group"/>
            <p:cNvGrpSpPr/>
            <p:nvPr/>
          </p:nvGrpSpPr>
          <p:grpSpPr>
            <a:xfrm>
              <a:off x="2470495" y="2655781"/>
              <a:ext cx="2063481" cy="627920"/>
              <a:chOff x="-1" y="-1"/>
              <a:chExt cx="2063480" cy="627919"/>
            </a:xfrm>
          </p:grpSpPr>
          <p:sp>
            <p:nvSpPr>
              <p:cNvPr id="294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5" name="Improved analytical capabilities"/>
              <p:cNvSpPr txBox="1"/>
              <p:nvPr/>
            </p:nvSpPr>
            <p:spPr>
              <a:xfrm>
                <a:off x="4732" y="148965"/>
                <a:ext cx="2058747" cy="351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 lang="en-US">
                    <a:latin typeface="Microsoft Sans Serif"/>
                  </a:rPr>
                  <a:t>Improved analytical capabilities</a:t>
                </a:r>
              </a:p>
            </p:txBody>
          </p:sp>
        </p:grpSp>
        <p:grpSp>
          <p:nvGrpSpPr>
            <p:cNvPr id="299" name="Group"/>
            <p:cNvGrpSpPr/>
            <p:nvPr/>
          </p:nvGrpSpPr>
          <p:grpSpPr>
            <a:xfrm>
              <a:off x="2470495" y="3541042"/>
              <a:ext cx="2058749" cy="627920"/>
              <a:chOff x="-1" y="-1"/>
              <a:chExt cx="2058748" cy="627919"/>
            </a:xfrm>
          </p:grpSpPr>
          <p:sp>
            <p:nvSpPr>
              <p:cNvPr id="297" name="Rectangle"/>
              <p:cNvSpPr/>
              <p:nvPr/>
            </p:nvSpPr>
            <p:spPr>
              <a:xfrm>
                <a:off x="-1" y="-1"/>
                <a:ext cx="2058748" cy="62791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8" name="Scalable architecture for future growth"/>
              <p:cNvSpPr txBox="1"/>
              <p:nvPr/>
            </p:nvSpPr>
            <p:spPr>
              <a:xfrm>
                <a:off x="0" y="138141"/>
                <a:ext cx="2058747" cy="351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9525" tIns="9525" rIns="9525" bIns="9525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2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>
                    <a:latin typeface="Microsoft Sans Serif"/>
                  </a:rPr>
                  <a:t>Scalable architecture for future growth</a:t>
                </a:r>
                <a:endParaRPr lang="en-US">
                  <a:latin typeface="Microsoft Sans Serif"/>
                </a:endParaRPr>
              </a:p>
            </p:txBody>
          </p:sp>
        </p:grpSp>
      </p:grpSp>
      <p:grpSp>
        <p:nvGrpSpPr>
          <p:cNvPr id="303" name="Flowchart: Connector 60"/>
          <p:cNvGrpSpPr/>
          <p:nvPr/>
        </p:nvGrpSpPr>
        <p:grpSpPr>
          <a:xfrm>
            <a:off x="7752497" y="1607618"/>
            <a:ext cx="1715133" cy="1649468"/>
            <a:chOff x="-1" y="-1"/>
            <a:chExt cx="1715132" cy="1649466"/>
          </a:xfrm>
        </p:grpSpPr>
        <p:sp>
          <p:nvSpPr>
            <p:cNvPr id="301" name="Oval"/>
            <p:cNvSpPr/>
            <p:nvPr/>
          </p:nvSpPr>
          <p:spPr>
            <a:xfrm>
              <a:off x="-1" y="-1"/>
              <a:ext cx="1715132" cy="1649466"/>
            </a:xfrm>
            <a:prstGeom prst="ellipse">
              <a:avLst/>
            </a:prstGeom>
            <a:solidFill>
              <a:srgbClr val="FFD9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2" name="$"/>
            <p:cNvSpPr txBox="1"/>
            <p:nvPr/>
          </p:nvSpPr>
          <p:spPr>
            <a:xfrm>
              <a:off x="296895" y="211431"/>
              <a:ext cx="1121340" cy="1226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$</a:t>
              </a:r>
            </a:p>
          </p:txBody>
        </p:sp>
      </p:grpSp>
      <p:sp>
        <p:nvSpPr>
          <p:cNvPr id="304" name="TextBox 110"/>
          <p:cNvSpPr txBox="1"/>
          <p:nvPr/>
        </p:nvSpPr>
        <p:spPr>
          <a:xfrm>
            <a:off x="6682987" y="3734399"/>
            <a:ext cx="3858976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26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Cost: $</a:t>
            </a:r>
            <a:r>
              <a:rPr lang="en-US"/>
              <a:t>0</a:t>
            </a:r>
            <a:endParaRPr lang="en-US">
              <a:cs typeface="Arial"/>
            </a:endParaRPr>
          </a:p>
          <a:p>
            <a:pPr algn="ctr">
              <a:defRPr sz="26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sz="1200">
                <a:cs typeface="Times New Roman"/>
              </a:rPr>
              <a:t>     All</a:t>
            </a:r>
            <a:r>
              <a:rPr sz="1200">
                <a:latin typeface="Microsoft Sans Serif"/>
                <a:ea typeface="Times New Roman"/>
                <a:cs typeface="Times New Roman"/>
                <a:sym typeface="Times New Roman"/>
              </a:rPr>
              <a:t> tools and platform is provided by Baruch College</a:t>
            </a:r>
            <a:r>
              <a:t> </a:t>
            </a:r>
            <a:endParaRPr lang="en-US">
              <a:latin typeface="Microsoft Sans Serif"/>
              <a:ea typeface="Arial"/>
              <a:cs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 advAuto="0"/>
      <p:bldP spid="3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ooter Placeholder 7"/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708109" y="2219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Solution to the Requirements</a:t>
            </a:r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94503" y="1232421"/>
            <a:ext cx="11663423" cy="5503985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0" indent="0">
              <a:lnSpc>
                <a:spcPts val="4200"/>
              </a:lnSpc>
              <a:buSzTx/>
              <a:buNone/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b="1">
                <a:solidFill>
                  <a:srgbClr val="002060"/>
                </a:solidFill>
              </a:rPr>
              <a:t>Our Approach</a:t>
            </a:r>
            <a:endParaRPr lang="en-US" b="1">
              <a:solidFill>
                <a:srgbClr val="002060"/>
              </a:solidFill>
            </a:endParaRPr>
          </a:p>
          <a:p>
            <a:pPr marL="0" indent="0">
              <a:lnSpc>
                <a:spcPts val="3300"/>
              </a:lnSpc>
              <a:buSzTx/>
              <a:buNone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We implemented a comprehensive data warehouse solution utilizing modern cloud technologies and </a:t>
            </a:r>
            <a:r>
              <a:rPr lang="en-US" sz="2000">
                <a:latin typeface="Microsoft Sans Serif"/>
              </a:rPr>
              <a:t> </a:t>
            </a:r>
            <a:r>
              <a:rPr sz="2000">
                <a:latin typeface="Microsoft Sans Serif"/>
              </a:rPr>
              <a:t>industry best practices, adhering to both dimensional modeling and star schema architecture principles.</a:t>
            </a:r>
          </a:p>
          <a:p>
            <a:pPr marL="0" indent="0">
              <a:lnSpc>
                <a:spcPts val="4200"/>
              </a:lnSpc>
              <a:buSzTx/>
              <a:buNone/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b="1">
                <a:solidFill>
                  <a:srgbClr val="002060"/>
                </a:solidFill>
              </a:rPr>
              <a:t>Architecture Overview</a:t>
            </a:r>
          </a:p>
          <a:p>
            <a:pPr>
              <a:lnSpc>
                <a:spcPts val="3300"/>
              </a:lnSpc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CME Data → ETL/ELT Processing → Data Warehouse → Analytics &amp; Visualization</a:t>
            </a:r>
          </a:p>
          <a:p>
            <a:pPr marL="0" indent="0">
              <a:lnSpc>
                <a:spcPts val="4200"/>
              </a:lnSpc>
              <a:buSzTx/>
              <a:buNone/>
              <a:defRPr sz="24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b="1">
                <a:solidFill>
                  <a:srgbClr val="002060"/>
                </a:solidFill>
              </a:rPr>
              <a:t>Medallion Layers: </a:t>
            </a:r>
          </a:p>
          <a:p>
            <a:pPr marL="227965" indent="-227965">
              <a:lnSpc>
                <a:spcPts val="3300"/>
              </a:lnSpc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Microsoft Sans Serif"/>
              </a:rPr>
              <a:t>Medallion Layers: Bronze (Raw) → Silver (Cleaned) → Gold (Aggregated)</a:t>
            </a:r>
          </a:p>
        </p:txBody>
      </p:sp>
      <p:sp>
        <p:nvSpPr>
          <p:cNvPr id="309" name="Rectangle 4"/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lide Number Placeholder 10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movie.png" descr="pasted-movie.png">
            <a:extLst>
              <a:ext uri="{FF2B5EF4-FFF2-40B4-BE49-F238E27FC236}">
                <a16:creationId xmlns:a16="http://schemas.microsoft.com/office/drawing/2014/main" id="{DDA53120-CD8F-9A8A-4714-EA0FBBB8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1" y="1324"/>
            <a:ext cx="10471616" cy="68550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5036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009CB-1F40-8F67-770A-D42F06B5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ooter Placeholder 7">
            <a:extLst>
              <a:ext uri="{FF2B5EF4-FFF2-40B4-BE49-F238E27FC236}">
                <a16:creationId xmlns:a16="http://schemas.microsoft.com/office/drawing/2014/main" id="{D0D0EDF0-1CC8-23DC-76E5-43C6DA0271ED}"/>
              </a:ext>
            </a:extLst>
          </p:cNvPr>
          <p:cNvSpPr txBox="1"/>
          <p:nvPr/>
        </p:nvSpPr>
        <p:spPr>
          <a:xfrm>
            <a:off x="4084320" y="6400415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CIS4400 Data Warehouse Summer 2025</a:t>
            </a:r>
          </a:p>
        </p:txBody>
      </p:sp>
      <p:sp>
        <p:nvSpPr>
          <p:cNvPr id="307" name="Title 1">
            <a:extLst>
              <a:ext uri="{FF2B5EF4-FFF2-40B4-BE49-F238E27FC236}">
                <a16:creationId xmlns:a16="http://schemas.microsoft.com/office/drawing/2014/main" id="{61B78F47-8D9B-5BF2-EBE1-B71F33F25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109" y="221946"/>
            <a:ext cx="10515601" cy="1325564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 sz="4000">
                <a:solidFill>
                  <a:srgbClr val="002060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lang="en-US"/>
              <a:t>Question Recap</a:t>
            </a:r>
            <a:endParaRPr/>
          </a:p>
        </p:txBody>
      </p:sp>
      <p:sp>
        <p:nvSpPr>
          <p:cNvPr id="309" name="Rectangle 4">
            <a:extLst>
              <a:ext uri="{FF2B5EF4-FFF2-40B4-BE49-F238E27FC236}">
                <a16:creationId xmlns:a16="http://schemas.microsoft.com/office/drawing/2014/main" id="{B4385EBB-6011-F990-2DD6-86398E86FE55}"/>
              </a:ext>
            </a:extLst>
          </p:cNvPr>
          <p:cNvSpPr/>
          <p:nvPr/>
        </p:nvSpPr>
        <p:spPr>
          <a:xfrm>
            <a:off x="-16566" y="-33132"/>
            <a:ext cx="12206379" cy="40256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0" name="Content Placeholder 4" descr="Content Placeholder 4">
            <a:extLst>
              <a:ext uri="{FF2B5EF4-FFF2-40B4-BE49-F238E27FC236}">
                <a16:creationId xmlns:a16="http://schemas.microsoft.com/office/drawing/2014/main" id="{A07FD0A7-13E7-00B3-69A3-02582967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" y="6275073"/>
            <a:ext cx="2748953" cy="45576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lide Number Placeholder 10">
            <a:extLst>
              <a:ext uri="{FF2B5EF4-FFF2-40B4-BE49-F238E27FC236}">
                <a16:creationId xmlns:a16="http://schemas.microsoft.com/office/drawing/2014/main" id="{258F4886-071F-288D-67CF-996A2F3EA04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15" name="Content Placeholder 71">
            <a:extLst>
              <a:ext uri="{FF2B5EF4-FFF2-40B4-BE49-F238E27FC236}">
                <a16:creationId xmlns:a16="http://schemas.microsoft.com/office/drawing/2014/main" id="{39C87E1A-7694-5418-0145-1CCE8D4CF5DB}"/>
              </a:ext>
            </a:extLst>
          </p:cNvPr>
          <p:cNvGrpSpPr/>
          <p:nvPr/>
        </p:nvGrpSpPr>
        <p:grpSpPr>
          <a:xfrm>
            <a:off x="648310" y="-465502"/>
            <a:ext cx="10515601" cy="4879773"/>
            <a:chOff x="0" y="-1398024"/>
            <a:chExt cx="10515600" cy="4879773"/>
          </a:xfrm>
        </p:grpSpPr>
        <p:sp>
          <p:nvSpPr>
            <p:cNvPr id="5" name="Track most traded securities and assets by exchange for commodities">
              <a:extLst>
                <a:ext uri="{FF2B5EF4-FFF2-40B4-BE49-F238E27FC236}">
                  <a16:creationId xmlns:a16="http://schemas.microsoft.com/office/drawing/2014/main" id="{CD2BD755-9B96-96E5-C3DD-2E5AEEBAEDED}"/>
                </a:ext>
              </a:extLst>
            </p:cNvPr>
            <p:cNvSpPr txBox="1"/>
            <p:nvPr/>
          </p:nvSpPr>
          <p:spPr>
            <a:xfrm>
              <a:off x="498211" y="-1398024"/>
              <a:ext cx="9458416" cy="564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endParaRPr lang="en-US" sz="2400" b="1">
                <a:latin typeface="Microsoft Sans Serif"/>
                <a:ea typeface="Microsoft Sans Serif"/>
                <a:cs typeface="Microsoft Sans Serif"/>
              </a:endParaRPr>
            </a:p>
          </p:txBody>
        </p:sp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C5822DAB-D07B-FF32-E7C2-5ECB59DF9C69}"/>
                </a:ext>
              </a:extLst>
            </p:cNvPr>
            <p:cNvSpPr/>
            <p:nvPr/>
          </p:nvSpPr>
          <p:spPr>
            <a:xfrm>
              <a:off x="0" y="1144138"/>
              <a:ext cx="10515600" cy="915312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C128B684-EF5A-08AF-7025-0BAE701AB66B}"/>
                </a:ext>
              </a:extLst>
            </p:cNvPr>
            <p:cNvSpPr/>
            <p:nvPr/>
          </p:nvSpPr>
          <p:spPr>
            <a:xfrm>
              <a:off x="276880" y="1350083"/>
              <a:ext cx="503421" cy="50342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" name="Aggregate revenue data by commodities and asset types">
              <a:extLst>
                <a:ext uri="{FF2B5EF4-FFF2-40B4-BE49-F238E27FC236}">
                  <a16:creationId xmlns:a16="http://schemas.microsoft.com/office/drawing/2014/main" id="{0F11003F-D252-6E9E-5B25-1AECBE8FF456}"/>
                </a:ext>
              </a:extLst>
            </p:cNvPr>
            <p:cNvSpPr txBox="1"/>
            <p:nvPr/>
          </p:nvSpPr>
          <p:spPr>
            <a:xfrm>
              <a:off x="936314" y="1138511"/>
              <a:ext cx="9458416" cy="1357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lang="en-US" sz="2400" b="1">
                  <a:latin typeface="Microsoft Sans Serif"/>
                  <a:ea typeface="Microsoft Sans Serif"/>
                  <a:cs typeface="Microsoft Sans Serif"/>
                </a:rPr>
                <a:t>What is the most traded securities and assets by exchange for the commodities?</a:t>
              </a:r>
              <a:endParaRPr lang="en-US" sz="2400">
                <a:latin typeface="Microsoft Sans Serif"/>
                <a:ea typeface="Microsoft Sans Serif"/>
                <a:cs typeface="Microsoft Sans Serif"/>
              </a:endParaRPr>
            </a:p>
            <a:p>
              <a:endParaRPr lang="en-US" sz="2000">
                <a:latin typeface="Microsoft Sans Serif"/>
              </a:endParaRPr>
            </a:p>
          </p:txBody>
        </p:sp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0C0B3B1D-789A-FB91-A2F7-AEEED32E2A87}"/>
                </a:ext>
              </a:extLst>
            </p:cNvPr>
            <p:cNvSpPr/>
            <p:nvPr/>
          </p:nvSpPr>
          <p:spPr>
            <a:xfrm>
              <a:off x="0" y="2288276"/>
              <a:ext cx="10515600" cy="915312"/>
            </a:xfrm>
            <a:prstGeom prst="roundRect">
              <a:avLst>
                <a:gd name="adj" fmla="val 10000"/>
              </a:avLst>
            </a:prstGeom>
            <a:solidFill>
              <a:srgbClr val="D0DE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Drill down analysis by week/time periods">
              <a:extLst>
                <a:ext uri="{FF2B5EF4-FFF2-40B4-BE49-F238E27FC236}">
                  <a16:creationId xmlns:a16="http://schemas.microsoft.com/office/drawing/2014/main" id="{BA6C5701-0860-1560-17F9-91264A5B9C28}"/>
                </a:ext>
              </a:extLst>
            </p:cNvPr>
            <p:cNvSpPr txBox="1"/>
            <p:nvPr/>
          </p:nvSpPr>
          <p:spPr>
            <a:xfrm>
              <a:off x="894273" y="2493592"/>
              <a:ext cx="9458416" cy="988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6870" tIns="96870" rIns="96870" bIns="96870" numCol="1" anchor="ctr">
              <a:spAutoFit/>
            </a:bodyPr>
            <a:lstStyle>
              <a:lvl1pPr defTabSz="977900">
                <a:spcBef>
                  <a:spcPts val="900"/>
                </a:spcBef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lang="en-US" sz="2400" b="1">
                  <a:latin typeface="Microsoft Sans Serif"/>
                  <a:ea typeface="Microsoft Sans Serif"/>
                  <a:cs typeface="Microsoft Sans Serif"/>
                </a:rPr>
                <a:t>Which assets generate the most revenue drilled down by week.</a:t>
              </a:r>
              <a:endParaRPr lang="en-US" sz="2400">
                <a:latin typeface="Microsoft Sans Serif"/>
                <a:ea typeface="Microsoft Sans Serif"/>
                <a:cs typeface="Microsoft Sans Serif"/>
              </a:endParaRPr>
            </a:p>
            <a:p>
              <a:endParaRPr lang="en-US" sz="2000">
                <a:latin typeface="Microsoft Sans Serif"/>
              </a:endParaRPr>
            </a:p>
          </p:txBody>
        </p:sp>
      </p:grpSp>
      <p:pic>
        <p:nvPicPr>
          <p:cNvPr id="21" name="Picture 20" descr="A blue arrow pointing up&#10;&#10;AI-generated content may be incorrect.">
            <a:extLst>
              <a:ext uri="{FF2B5EF4-FFF2-40B4-BE49-F238E27FC236}">
                <a16:creationId xmlns:a16="http://schemas.microsoft.com/office/drawing/2014/main" id="{CFB20637-1637-DB16-8AC0-55E4AFA83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92" y="3428836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9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CME Commodities Trading Data Warehouse </vt:lpstr>
      <vt:lpstr>What is CME?</vt:lpstr>
      <vt:lpstr>Project Goal and Importance</vt:lpstr>
      <vt:lpstr>Requirements Details</vt:lpstr>
      <vt:lpstr>Business Personas</vt:lpstr>
      <vt:lpstr>Benefits and Costs</vt:lpstr>
      <vt:lpstr>Solution to the Requirements</vt:lpstr>
      <vt:lpstr>PowerPoint Presentation</vt:lpstr>
      <vt:lpstr>Question Recap</vt:lpstr>
      <vt:lpstr>PowerPoint Presentation</vt:lpstr>
      <vt:lpstr>PowerPoint Presentation</vt:lpstr>
      <vt:lpstr>PowerPoint Presentation</vt:lpstr>
      <vt:lpstr>Commodities Trading Data insight </vt:lpstr>
      <vt:lpstr>PowerPoint Presentation</vt:lpstr>
      <vt:lpstr>Summary of the results</vt:lpstr>
      <vt:lpstr>👥 Team Contributions</vt:lpstr>
      <vt:lpstr>Conclusion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</cp:revision>
  <dcterms:modified xsi:type="dcterms:W3CDTF">2025-07-11T22:09:58Z</dcterms:modified>
</cp:coreProperties>
</file>